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9.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08" r:id="rId2"/>
    <p:sldId id="1072" r:id="rId3"/>
    <p:sldId id="1033" r:id="rId4"/>
    <p:sldId id="1042" r:id="rId5"/>
    <p:sldId id="1043" r:id="rId6"/>
    <p:sldId id="1044" r:id="rId7"/>
    <p:sldId id="1050" r:id="rId8"/>
    <p:sldId id="1069" r:id="rId9"/>
    <p:sldId id="1079" r:id="rId10"/>
    <p:sldId id="1080" r:id="rId11"/>
    <p:sldId id="1046" r:id="rId12"/>
    <p:sldId id="1038" r:id="rId13"/>
    <p:sldId id="1066" r:id="rId14"/>
    <p:sldId id="1051" r:id="rId15"/>
    <p:sldId id="1088" r:id="rId16"/>
    <p:sldId id="1096" r:id="rId17"/>
    <p:sldId id="1087" r:id="rId18"/>
    <p:sldId id="1089" r:id="rId19"/>
    <p:sldId id="1090" r:id="rId20"/>
    <p:sldId id="1092" r:id="rId21"/>
    <p:sldId id="1091" r:id="rId22"/>
    <p:sldId id="1053" r:id="rId23"/>
    <p:sldId id="1108" r:id="rId24"/>
    <p:sldId id="1055" r:id="rId25"/>
    <p:sldId id="1094" r:id="rId26"/>
    <p:sldId id="1061" r:id="rId27"/>
    <p:sldId id="1062" r:id="rId28"/>
    <p:sldId id="1107" r:id="rId29"/>
    <p:sldId id="1093" r:id="rId30"/>
    <p:sldId id="1095" r:id="rId31"/>
    <p:sldId id="1097" r:id="rId32"/>
    <p:sldId id="1047" r:id="rId33"/>
    <p:sldId id="1052" r:id="rId34"/>
    <p:sldId id="1048" r:id="rId35"/>
    <p:sldId id="1034" r:id="rId36"/>
    <p:sldId id="1073" r:id="rId37"/>
    <p:sldId id="1106" r:id="rId38"/>
    <p:sldId id="1036" r:id="rId3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78961" autoAdjust="0"/>
  </p:normalViewPr>
  <p:slideViewPr>
    <p:cSldViewPr showGuides="1">
      <p:cViewPr varScale="1">
        <p:scale>
          <a:sx n="70" d="100"/>
          <a:sy n="70" d="100"/>
        </p:scale>
        <p:origin x="774" y="6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308"/>
    </p:cViewPr>
  </p:sorterViewPr>
  <p:notesViewPr>
    <p:cSldViewPr showGuides="1">
      <p:cViewPr varScale="1">
        <p:scale>
          <a:sx n="121" d="100"/>
          <a:sy n="121" d="100"/>
        </p:scale>
        <p:origin x="32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05453283335262"/>
          <c:y val="0.13932808755563161"/>
          <c:w val="0.40154553930542608"/>
          <c:h val="0.6312339524135569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92D050"/>
              </a:solidFill>
              <a:ln>
                <a:solidFill>
                  <a:srgbClr val="000000"/>
                </a:solidFill>
              </a:ln>
            </c:spPr>
            <c:extLst>
              <c:ext xmlns:c16="http://schemas.microsoft.com/office/drawing/2014/chart" uri="{C3380CC4-5D6E-409C-BE32-E72D297353CC}">
                <c16:uniqueId val="{00000001-DD1B-4F59-873E-F1D956A3223C}"/>
              </c:ext>
            </c:extLst>
          </c:dPt>
          <c:dPt>
            <c:idx val="1"/>
            <c:bubble3D val="0"/>
            <c:spPr>
              <a:solidFill>
                <a:srgbClr val="00B0F0"/>
              </a:solidFill>
              <a:ln>
                <a:solidFill>
                  <a:srgbClr val="000000"/>
                </a:solidFill>
              </a:ln>
            </c:spPr>
            <c:extLst>
              <c:ext xmlns:c16="http://schemas.microsoft.com/office/drawing/2014/chart" uri="{C3380CC4-5D6E-409C-BE32-E72D297353CC}">
                <c16:uniqueId val="{00000003-DD1B-4F59-873E-F1D956A3223C}"/>
              </c:ext>
            </c:extLst>
          </c:dPt>
          <c:dPt>
            <c:idx val="2"/>
            <c:bubble3D val="0"/>
            <c:spPr>
              <a:solidFill>
                <a:schemeClr val="tx2"/>
              </a:solidFill>
              <a:ln>
                <a:solidFill>
                  <a:srgbClr val="000000"/>
                </a:solidFill>
              </a:ln>
            </c:spPr>
            <c:extLst>
              <c:ext xmlns:c16="http://schemas.microsoft.com/office/drawing/2014/chart" uri="{C3380CC4-5D6E-409C-BE32-E72D297353CC}">
                <c16:uniqueId val="{00000005-DD1B-4F59-873E-F1D956A3223C}"/>
              </c:ext>
            </c:extLst>
          </c:dPt>
          <c:dPt>
            <c:idx val="3"/>
            <c:bubble3D val="0"/>
            <c:spPr>
              <a:solidFill>
                <a:srgbClr val="C00000"/>
              </a:solidFill>
              <a:ln>
                <a:solidFill>
                  <a:srgbClr val="000000"/>
                </a:solidFill>
              </a:ln>
            </c:spPr>
            <c:extLst>
              <c:ext xmlns:c16="http://schemas.microsoft.com/office/drawing/2014/chart" uri="{C3380CC4-5D6E-409C-BE32-E72D297353CC}">
                <c16:uniqueId val="{00000007-DD1B-4F59-873E-F1D956A3223C}"/>
              </c:ext>
            </c:extLst>
          </c:dPt>
          <c:dPt>
            <c:idx val="4"/>
            <c:bubble3D val="0"/>
            <c:spPr>
              <a:solidFill>
                <a:schemeClr val="accent2"/>
              </a:solidFill>
              <a:ln>
                <a:solidFill>
                  <a:srgbClr val="000000"/>
                </a:solidFill>
              </a:ln>
            </c:spPr>
            <c:extLst>
              <c:ext xmlns:c16="http://schemas.microsoft.com/office/drawing/2014/chart" uri="{C3380CC4-5D6E-409C-BE32-E72D297353CC}">
                <c16:uniqueId val="{00000009-DD1B-4F59-873E-F1D956A3223C}"/>
              </c:ext>
            </c:extLst>
          </c:dPt>
          <c:dPt>
            <c:idx val="5"/>
            <c:bubble3D val="0"/>
            <c:spPr>
              <a:solidFill>
                <a:srgbClr val="FF00FF"/>
              </a:solidFill>
              <a:ln>
                <a:solidFill>
                  <a:srgbClr val="000000"/>
                </a:solidFill>
              </a:ln>
            </c:spPr>
            <c:extLst>
              <c:ext xmlns:c16="http://schemas.microsoft.com/office/drawing/2014/chart" uri="{C3380CC4-5D6E-409C-BE32-E72D297353CC}">
                <c16:uniqueId val="{0000000B-DD1B-4F59-873E-F1D956A3223C}"/>
              </c:ext>
            </c:extLst>
          </c:dPt>
          <c:dPt>
            <c:idx val="6"/>
            <c:bubble3D val="0"/>
            <c:spPr>
              <a:solidFill>
                <a:srgbClr val="00FF00"/>
              </a:solidFill>
              <a:ln>
                <a:solidFill>
                  <a:srgbClr val="000000"/>
                </a:solidFill>
              </a:ln>
            </c:spPr>
            <c:extLst>
              <c:ext xmlns:c16="http://schemas.microsoft.com/office/drawing/2014/chart" uri="{C3380CC4-5D6E-409C-BE32-E72D297353CC}">
                <c16:uniqueId val="{0000000D-DD1B-4F59-873E-F1D956A3223C}"/>
              </c:ext>
            </c:extLst>
          </c:dPt>
          <c:dPt>
            <c:idx val="7"/>
            <c:bubble3D val="0"/>
            <c:spPr>
              <a:solidFill>
                <a:srgbClr val="FFC000"/>
              </a:solidFill>
              <a:ln>
                <a:solidFill>
                  <a:srgbClr val="000000"/>
                </a:solidFill>
              </a:ln>
            </c:spPr>
            <c:extLst>
              <c:ext xmlns:c16="http://schemas.microsoft.com/office/drawing/2014/chart" uri="{C3380CC4-5D6E-409C-BE32-E72D297353CC}">
                <c16:uniqueId val="{0000000F-DD1B-4F59-873E-F1D956A3223C}"/>
              </c:ext>
            </c:extLst>
          </c:dPt>
          <c:dLbls>
            <c:dLbl>
              <c:idx val="4"/>
              <c:layout>
                <c:manualLayout>
                  <c:x val="-3.025064822817632E-2"/>
                  <c:y val="-1.69836956521739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1B-4F59-873E-F1D956A3223C}"/>
                </c:ext>
              </c:extLst>
            </c:dLbl>
            <c:numFmt formatCode="0.0%" sourceLinked="0"/>
            <c:spPr>
              <a:noFill/>
              <a:ln>
                <a:noFill/>
              </a:ln>
              <a:effectLst/>
            </c:spPr>
            <c:txPr>
              <a:bodyPr wrap="square" lIns="38100" tIns="19050" rIns="38100" bIns="19050" anchor="ctr">
                <a:spAutoFit/>
              </a:bodyPr>
              <a:lstStyle/>
              <a:p>
                <a:pPr>
                  <a:defRPr sz="1200" b="0">
                    <a:solidFill>
                      <a:schemeClr val="tx1"/>
                    </a:solidFill>
                  </a:defRPr>
                </a:pPr>
                <a:endParaRPr lang="de-DE"/>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CHD</c:v>
                </c:pt>
                <c:pt idx="1">
                  <c:v>HCM</c:v>
                </c:pt>
                <c:pt idx="2">
                  <c:v>ICM</c:v>
                </c:pt>
                <c:pt idx="3">
                  <c:v>DCM/NICM</c:v>
                </c:pt>
                <c:pt idx="4">
                  <c:v>Other</c:v>
                </c:pt>
                <c:pt idx="5">
                  <c:v>RCM</c:v>
                </c:pt>
                <c:pt idx="6">
                  <c:v>RETX</c:v>
                </c:pt>
                <c:pt idx="7">
                  <c:v>VCM</c:v>
                </c:pt>
              </c:strCache>
            </c:strRef>
          </c:cat>
          <c:val>
            <c:numRef>
              <c:f>Sheet1!$B$2:$B$9</c:f>
              <c:numCache>
                <c:formatCode>0.00%</c:formatCode>
                <c:ptCount val="8"/>
                <c:pt idx="0">
                  <c:v>2.6919999999999999E-2</c:v>
                </c:pt>
                <c:pt idx="1">
                  <c:v>3.039E-2</c:v>
                </c:pt>
                <c:pt idx="2">
                  <c:v>0.35787000000000002</c:v>
                </c:pt>
                <c:pt idx="3">
                  <c:v>0.48608000000000001</c:v>
                </c:pt>
                <c:pt idx="4">
                  <c:v>5.3899999999999998E-3</c:v>
                </c:pt>
                <c:pt idx="5">
                  <c:v>2.4070000000000001E-2</c:v>
                </c:pt>
                <c:pt idx="6">
                  <c:v>2.351E-2</c:v>
                </c:pt>
                <c:pt idx="7">
                  <c:v>4.5780000000000001E-2</c:v>
                </c:pt>
              </c:numCache>
            </c:numRef>
          </c:val>
          <c:extLst>
            <c:ext xmlns:c16="http://schemas.microsoft.com/office/drawing/2014/chart" uri="{C3380CC4-5D6E-409C-BE32-E72D297353CC}">
              <c16:uniqueId val="{00000010-DD1B-4F59-873E-F1D956A3223C}"/>
            </c:ext>
          </c:extLst>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de-D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Jahr (N = 1.108)</c:v>
                </c:pt>
              </c:strCache>
            </c:strRef>
          </c:tx>
          <c:spPr>
            <a:ln w="47625">
              <a:solidFill>
                <a:srgbClr val="9933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99.91</c:v>
                </c:pt>
                <c:pt idx="5">
                  <c:v>99.546999999999997</c:v>
                </c:pt>
                <c:pt idx="6">
                  <c:v>99.364999999999995</c:v>
                </c:pt>
                <c:pt idx="7">
                  <c:v>98.819000000000003</c:v>
                </c:pt>
                <c:pt idx="8">
                  <c:v>98.727999999999994</c:v>
                </c:pt>
                <c:pt idx="9">
                  <c:v>98.727999999999994</c:v>
                </c:pt>
                <c:pt idx="10">
                  <c:v>98.727999999999994</c:v>
                </c:pt>
                <c:pt idx="11">
                  <c:v>98.727999999999994</c:v>
                </c:pt>
                <c:pt idx="12">
                  <c:v>98.727999999999994</c:v>
                </c:pt>
                <c:pt idx="13">
                  <c:v>98.727999999999994</c:v>
                </c:pt>
                <c:pt idx="14">
                  <c:v>98.727999999999994</c:v>
                </c:pt>
                <c:pt idx="15">
                  <c:v>98.727999999999994</c:v>
                </c:pt>
                <c:pt idx="16">
                  <c:v>98.620999999999995</c:v>
                </c:pt>
                <c:pt idx="17">
                  <c:v>98.515000000000001</c:v>
                </c:pt>
                <c:pt idx="18">
                  <c:v>98.408000000000001</c:v>
                </c:pt>
                <c:pt idx="19">
                  <c:v>97.661000000000001</c:v>
                </c:pt>
                <c:pt idx="20">
                  <c:v>97.447000000000003</c:v>
                </c:pt>
                <c:pt idx="21">
                  <c:v>97.447000000000003</c:v>
                </c:pt>
                <c:pt idx="22">
                  <c:v>97.337999999999994</c:v>
                </c:pt>
                <c:pt idx="23">
                  <c:v>97.337999999999994</c:v>
                </c:pt>
                <c:pt idx="24">
                  <c:v>97.337999999999994</c:v>
                </c:pt>
                <c:pt idx="25">
                  <c:v>97.337999999999994</c:v>
                </c:pt>
                <c:pt idx="26">
                  <c:v>97.337999999999994</c:v>
                </c:pt>
                <c:pt idx="27">
                  <c:v>97.337999999999994</c:v>
                </c:pt>
                <c:pt idx="28">
                  <c:v>97.210999999999999</c:v>
                </c:pt>
                <c:pt idx="29">
                  <c:v>97.084999999999994</c:v>
                </c:pt>
                <c:pt idx="30">
                  <c:v>96.703000000000003</c:v>
                </c:pt>
                <c:pt idx="31">
                  <c:v>96.194000000000003</c:v>
                </c:pt>
                <c:pt idx="32">
                  <c:v>95.938999999999993</c:v>
                </c:pt>
                <c:pt idx="33">
                  <c:v>95.938999999999993</c:v>
                </c:pt>
                <c:pt idx="34">
                  <c:v>95.938999999999993</c:v>
                </c:pt>
                <c:pt idx="35">
                  <c:v>95.938999999999993</c:v>
                </c:pt>
                <c:pt idx="36">
                  <c:v>95.938999999999993</c:v>
                </c:pt>
                <c:pt idx="37">
                  <c:v>95.938999999999993</c:v>
                </c:pt>
                <c:pt idx="38">
                  <c:v>95.938999999999993</c:v>
                </c:pt>
                <c:pt idx="39">
                  <c:v>95.938999999999993</c:v>
                </c:pt>
                <c:pt idx="40">
                  <c:v>95.787000000000006</c:v>
                </c:pt>
                <c:pt idx="41">
                  <c:v>95.634</c:v>
                </c:pt>
                <c:pt idx="42">
                  <c:v>94.872</c:v>
                </c:pt>
                <c:pt idx="43">
                  <c:v>94.260999999999996</c:v>
                </c:pt>
                <c:pt idx="44">
                  <c:v>94.108999999999995</c:v>
                </c:pt>
                <c:pt idx="45">
                  <c:v>94.108999999999995</c:v>
                </c:pt>
                <c:pt idx="46">
                  <c:v>94.108999999999995</c:v>
                </c:pt>
                <c:pt idx="47">
                  <c:v>94.108999999999995</c:v>
                </c:pt>
                <c:pt idx="48">
                  <c:v>94.108999999999995</c:v>
                </c:pt>
                <c:pt idx="49">
                  <c:v>94.108999999999995</c:v>
                </c:pt>
                <c:pt idx="50">
                  <c:v>94.108999999999995</c:v>
                </c:pt>
                <c:pt idx="51">
                  <c:v>94.108999999999995</c:v>
                </c:pt>
                <c:pt idx="52">
                  <c:v>94.108999999999995</c:v>
                </c:pt>
                <c:pt idx="53">
                  <c:v>93.736000000000004</c:v>
                </c:pt>
                <c:pt idx="54">
                  <c:v>92.989000000000004</c:v>
                </c:pt>
                <c:pt idx="55">
                  <c:v>91.305999999999997</c:v>
                </c:pt>
                <c:pt idx="56">
                  <c:v>91.305999999999997</c:v>
                </c:pt>
                <c:pt idx="57">
                  <c:v>91.305999999999997</c:v>
                </c:pt>
                <c:pt idx="58">
                  <c:v>91.305999999999997</c:v>
                </c:pt>
                <c:pt idx="59">
                  <c:v>91.305999999999997</c:v>
                </c:pt>
                <c:pt idx="60">
                  <c:v>91.305999999999997</c:v>
                </c:pt>
                <c:pt idx="61">
                  <c:v>91.305999999999997</c:v>
                </c:pt>
                <c:pt idx="62">
                  <c:v>91.305999999999997</c:v>
                </c:pt>
                <c:pt idx="63">
                  <c:v>91.081000000000003</c:v>
                </c:pt>
                <c:pt idx="64">
                  <c:v>91.081000000000003</c:v>
                </c:pt>
                <c:pt idx="65">
                  <c:v>90.855999999999995</c:v>
                </c:pt>
                <c:pt idx="66">
                  <c:v>90.405000000000001</c:v>
                </c:pt>
                <c:pt idx="67">
                  <c:v>89.953999999999994</c:v>
                </c:pt>
                <c:pt idx="68">
                  <c:v>89.727000000000004</c:v>
                </c:pt>
                <c:pt idx="69">
                  <c:v>89.727000000000004</c:v>
                </c:pt>
                <c:pt idx="70">
                  <c:v>89.727000000000004</c:v>
                </c:pt>
                <c:pt idx="71">
                  <c:v>89.727000000000004</c:v>
                </c:pt>
                <c:pt idx="72">
                  <c:v>89.727000000000004</c:v>
                </c:pt>
                <c:pt idx="73">
                  <c:v>89.727000000000004</c:v>
                </c:pt>
                <c:pt idx="74">
                  <c:v>89.727000000000004</c:v>
                </c:pt>
                <c:pt idx="75">
                  <c:v>89.727000000000004</c:v>
                </c:pt>
                <c:pt idx="76">
                  <c:v>89.174999999999997</c:v>
                </c:pt>
                <c:pt idx="77">
                  <c:v>89.174999999999997</c:v>
                </c:pt>
                <c:pt idx="78">
                  <c:v>88.897999999999996</c:v>
                </c:pt>
                <c:pt idx="79">
                  <c:v>88.343999999999994</c:v>
                </c:pt>
                <c:pt idx="80">
                  <c:v>88.343999999999994</c:v>
                </c:pt>
                <c:pt idx="81">
                  <c:v>88.343999999999994</c:v>
                </c:pt>
                <c:pt idx="82">
                  <c:v>88.343999999999994</c:v>
                </c:pt>
                <c:pt idx="83">
                  <c:v>88.343999999999994</c:v>
                </c:pt>
                <c:pt idx="84">
                  <c:v>88.343999999999994</c:v>
                </c:pt>
                <c:pt idx="85">
                  <c:v>88.343999999999994</c:v>
                </c:pt>
                <c:pt idx="86">
                  <c:v>88.343999999999994</c:v>
                </c:pt>
                <c:pt idx="87">
                  <c:v>88.343999999999994</c:v>
                </c:pt>
                <c:pt idx="88">
                  <c:v>87.995000000000005</c:v>
                </c:pt>
                <c:pt idx="89">
                  <c:v>87.995000000000005</c:v>
                </c:pt>
                <c:pt idx="90">
                  <c:v>87.646000000000001</c:v>
                </c:pt>
                <c:pt idx="91">
                  <c:v>87.646000000000001</c:v>
                </c:pt>
                <c:pt idx="92">
                  <c:v>87.296999999999997</c:v>
                </c:pt>
                <c:pt idx="93">
                  <c:v>87.296999999999997</c:v>
                </c:pt>
                <c:pt idx="94">
                  <c:v>87.296999999999997</c:v>
                </c:pt>
                <c:pt idx="95">
                  <c:v>87.296999999999997</c:v>
                </c:pt>
                <c:pt idx="96">
                  <c:v>87.296999999999997</c:v>
                </c:pt>
                <c:pt idx="97">
                  <c:v>87.296999999999997</c:v>
                </c:pt>
                <c:pt idx="98">
                  <c:v>87.296999999999997</c:v>
                </c:pt>
                <c:pt idx="99">
                  <c:v>87.296999999999997</c:v>
                </c:pt>
                <c:pt idx="100">
                  <c:v>87.296999999999997</c:v>
                </c:pt>
                <c:pt idx="101">
                  <c:v>86.828000000000003</c:v>
                </c:pt>
                <c:pt idx="102">
                  <c:v>86.828000000000003</c:v>
                </c:pt>
                <c:pt idx="103">
                  <c:v>85.884</c:v>
                </c:pt>
                <c:pt idx="104">
                  <c:v>85.884</c:v>
                </c:pt>
                <c:pt idx="105">
                  <c:v>85.884</c:v>
                </c:pt>
                <c:pt idx="106">
                  <c:v>85.884</c:v>
                </c:pt>
                <c:pt idx="107">
                  <c:v>85.884</c:v>
                </c:pt>
                <c:pt idx="108">
                  <c:v>85.884</c:v>
                </c:pt>
                <c:pt idx="109">
                  <c:v>85.884</c:v>
                </c:pt>
                <c:pt idx="110">
                  <c:v>85.884</c:v>
                </c:pt>
                <c:pt idx="111">
                  <c:v>85.884</c:v>
                </c:pt>
                <c:pt idx="112">
                  <c:v>85.884</c:v>
                </c:pt>
                <c:pt idx="113">
                  <c:v>85.222999999999999</c:v>
                </c:pt>
                <c:pt idx="114">
                  <c:v>84.561999999999998</c:v>
                </c:pt>
                <c:pt idx="115">
                  <c:v>84.561999999999998</c:v>
                </c:pt>
                <c:pt idx="116">
                  <c:v>84.561999999999998</c:v>
                </c:pt>
                <c:pt idx="117">
                  <c:v>84.561999999999998</c:v>
                </c:pt>
                <c:pt idx="118">
                  <c:v>84.561999999999998</c:v>
                </c:pt>
                <c:pt idx="119">
                  <c:v>84.561999999999998</c:v>
                </c:pt>
                <c:pt idx="120">
                  <c:v>84.561999999999998</c:v>
                </c:pt>
                <c:pt idx="121">
                  <c:v>84.561999999999998</c:v>
                </c:pt>
                <c:pt idx="122">
                  <c:v>84.561999999999998</c:v>
                </c:pt>
                <c:pt idx="123">
                  <c:v>84.561999999999998</c:v>
                </c:pt>
                <c:pt idx="124">
                  <c:v>83.632999999999996</c:v>
                </c:pt>
                <c:pt idx="125">
                  <c:v>82.703999999999994</c:v>
                </c:pt>
                <c:pt idx="126">
                  <c:v>80.844999999999999</c:v>
                </c:pt>
                <c:pt idx="127">
                  <c:v>79.915999999999997</c:v>
                </c:pt>
                <c:pt idx="128">
                  <c:v>79.915999999999997</c:v>
                </c:pt>
                <c:pt idx="129">
                  <c:v>79.915999999999997</c:v>
                </c:pt>
                <c:pt idx="130">
                  <c:v>79.915999999999997</c:v>
                </c:pt>
                <c:pt idx="131">
                  <c:v>79.915999999999997</c:v>
                </c:pt>
                <c:pt idx="132">
                  <c:v>79.915999999999997</c:v>
                </c:pt>
                <c:pt idx="133">
                  <c:v>79.915999999999997</c:v>
                </c:pt>
                <c:pt idx="134">
                  <c:v>79.915999999999997</c:v>
                </c:pt>
                <c:pt idx="135">
                  <c:v>79.915999999999997</c:v>
                </c:pt>
                <c:pt idx="136">
                  <c:v>79.915999999999997</c:v>
                </c:pt>
                <c:pt idx="137">
                  <c:v>79.915999999999997</c:v>
                </c:pt>
                <c:pt idx="138">
                  <c:v>78.408000000000001</c:v>
                </c:pt>
                <c:pt idx="139">
                  <c:v>76.900000000000006</c:v>
                </c:pt>
                <c:pt idx="140">
                  <c:v>76.900000000000006</c:v>
                </c:pt>
                <c:pt idx="141">
                  <c:v>76.900000000000006</c:v>
                </c:pt>
                <c:pt idx="142">
                  <c:v>76.900000000000006</c:v>
                </c:pt>
                <c:pt idx="143">
                  <c:v>76.900000000000006</c:v>
                </c:pt>
                <c:pt idx="144">
                  <c:v>76.900000000000006</c:v>
                </c:pt>
              </c:numCache>
            </c:numRef>
          </c:yVal>
          <c:smooth val="0"/>
          <c:extLst>
            <c:ext xmlns:c16="http://schemas.microsoft.com/office/drawing/2014/chart" uri="{C3380CC4-5D6E-409C-BE32-E72D297353CC}">
              <c16:uniqueId val="{00000000-6795-47BC-9AEA-117271AF7340}"/>
            </c:ext>
          </c:extLst>
        </c:ser>
        <c:ser>
          <c:idx val="1"/>
          <c:order val="1"/>
          <c:tx>
            <c:strRef>
              <c:f>Sheet1!$C$1</c:f>
              <c:strCache>
                <c:ptCount val="1"/>
                <c:pt idx="0">
                  <c:v>1-5 Jahre (N = 952)</c:v>
                </c:pt>
              </c:strCache>
            </c:strRef>
          </c:tx>
          <c:spPr>
            <a:ln w="4762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100</c:v>
                </c:pt>
                <c:pt idx="6">
                  <c:v>99.26</c:v>
                </c:pt>
                <c:pt idx="7">
                  <c:v>98.2</c:v>
                </c:pt>
                <c:pt idx="8">
                  <c:v>98.2</c:v>
                </c:pt>
                <c:pt idx="9">
                  <c:v>98.2</c:v>
                </c:pt>
                <c:pt idx="10">
                  <c:v>98.2</c:v>
                </c:pt>
                <c:pt idx="11">
                  <c:v>98.2</c:v>
                </c:pt>
                <c:pt idx="12">
                  <c:v>98.2</c:v>
                </c:pt>
                <c:pt idx="13">
                  <c:v>98.2</c:v>
                </c:pt>
                <c:pt idx="14">
                  <c:v>98.2</c:v>
                </c:pt>
                <c:pt idx="15">
                  <c:v>98.078000000000003</c:v>
                </c:pt>
                <c:pt idx="16">
                  <c:v>97.954999999999998</c:v>
                </c:pt>
                <c:pt idx="17">
                  <c:v>97.954999999999998</c:v>
                </c:pt>
                <c:pt idx="18">
                  <c:v>97.099000000000004</c:v>
                </c:pt>
                <c:pt idx="19">
                  <c:v>96.486000000000004</c:v>
                </c:pt>
                <c:pt idx="20">
                  <c:v>96.24</c:v>
                </c:pt>
                <c:pt idx="21">
                  <c:v>95.992000000000004</c:v>
                </c:pt>
                <c:pt idx="22">
                  <c:v>95.992000000000004</c:v>
                </c:pt>
                <c:pt idx="23">
                  <c:v>95.992000000000004</c:v>
                </c:pt>
                <c:pt idx="24">
                  <c:v>95.992000000000004</c:v>
                </c:pt>
                <c:pt idx="25">
                  <c:v>95.992000000000004</c:v>
                </c:pt>
                <c:pt idx="26">
                  <c:v>95.992000000000004</c:v>
                </c:pt>
                <c:pt idx="27">
                  <c:v>95.992000000000004</c:v>
                </c:pt>
                <c:pt idx="28">
                  <c:v>95.992000000000004</c:v>
                </c:pt>
                <c:pt idx="29">
                  <c:v>95.4</c:v>
                </c:pt>
                <c:pt idx="30">
                  <c:v>94.807000000000002</c:v>
                </c:pt>
                <c:pt idx="31">
                  <c:v>94.361999999999995</c:v>
                </c:pt>
                <c:pt idx="32">
                  <c:v>94.212999999999994</c:v>
                </c:pt>
                <c:pt idx="33">
                  <c:v>94.212999999999994</c:v>
                </c:pt>
                <c:pt idx="34">
                  <c:v>94.212999999999994</c:v>
                </c:pt>
                <c:pt idx="35">
                  <c:v>94.212999999999994</c:v>
                </c:pt>
                <c:pt idx="36">
                  <c:v>94.212999999999994</c:v>
                </c:pt>
                <c:pt idx="37">
                  <c:v>94.212999999999994</c:v>
                </c:pt>
                <c:pt idx="38">
                  <c:v>94.212999999999994</c:v>
                </c:pt>
                <c:pt idx="39">
                  <c:v>94.034999999999997</c:v>
                </c:pt>
                <c:pt idx="40">
                  <c:v>93.855999999999995</c:v>
                </c:pt>
                <c:pt idx="41">
                  <c:v>93.676000000000002</c:v>
                </c:pt>
                <c:pt idx="42">
                  <c:v>92.954999999999998</c:v>
                </c:pt>
                <c:pt idx="43">
                  <c:v>91.691999999999993</c:v>
                </c:pt>
                <c:pt idx="44">
                  <c:v>91.328999999999994</c:v>
                </c:pt>
                <c:pt idx="45">
                  <c:v>91.328999999999994</c:v>
                </c:pt>
                <c:pt idx="46">
                  <c:v>91.328999999999994</c:v>
                </c:pt>
                <c:pt idx="47">
                  <c:v>91.328999999999994</c:v>
                </c:pt>
                <c:pt idx="48">
                  <c:v>91.328999999999994</c:v>
                </c:pt>
                <c:pt idx="49">
                  <c:v>91.328999999999994</c:v>
                </c:pt>
                <c:pt idx="50">
                  <c:v>91.328999999999994</c:v>
                </c:pt>
                <c:pt idx="51">
                  <c:v>91.328999999999994</c:v>
                </c:pt>
                <c:pt idx="52">
                  <c:v>91.328999999999994</c:v>
                </c:pt>
                <c:pt idx="53">
                  <c:v>91.116</c:v>
                </c:pt>
                <c:pt idx="54">
                  <c:v>89.838999999999999</c:v>
                </c:pt>
                <c:pt idx="55">
                  <c:v>89.412999999999997</c:v>
                </c:pt>
                <c:pt idx="56">
                  <c:v>89.412999999999997</c:v>
                </c:pt>
                <c:pt idx="57">
                  <c:v>89.412999999999997</c:v>
                </c:pt>
                <c:pt idx="58">
                  <c:v>89.412999999999997</c:v>
                </c:pt>
                <c:pt idx="59">
                  <c:v>89.412999999999997</c:v>
                </c:pt>
                <c:pt idx="60">
                  <c:v>89.412999999999997</c:v>
                </c:pt>
                <c:pt idx="61">
                  <c:v>89.412999999999997</c:v>
                </c:pt>
                <c:pt idx="62">
                  <c:v>89.412999999999997</c:v>
                </c:pt>
                <c:pt idx="63">
                  <c:v>89.412999999999997</c:v>
                </c:pt>
                <c:pt idx="64">
                  <c:v>89.412999999999997</c:v>
                </c:pt>
                <c:pt idx="65">
                  <c:v>88.893000000000001</c:v>
                </c:pt>
                <c:pt idx="66">
                  <c:v>88.893000000000001</c:v>
                </c:pt>
                <c:pt idx="67">
                  <c:v>88.632999999999996</c:v>
                </c:pt>
                <c:pt idx="68">
                  <c:v>88.632999999999996</c:v>
                </c:pt>
                <c:pt idx="69">
                  <c:v>88.632999999999996</c:v>
                </c:pt>
                <c:pt idx="70">
                  <c:v>88.632999999999996</c:v>
                </c:pt>
                <c:pt idx="71">
                  <c:v>88.632999999999996</c:v>
                </c:pt>
                <c:pt idx="72">
                  <c:v>88.632999999999996</c:v>
                </c:pt>
                <c:pt idx="73">
                  <c:v>88.632999999999996</c:v>
                </c:pt>
                <c:pt idx="74">
                  <c:v>88.632999999999996</c:v>
                </c:pt>
                <c:pt idx="75">
                  <c:v>88.632999999999996</c:v>
                </c:pt>
                <c:pt idx="76">
                  <c:v>88.632999999999996</c:v>
                </c:pt>
                <c:pt idx="77">
                  <c:v>88.01</c:v>
                </c:pt>
                <c:pt idx="78">
                  <c:v>86.144999999999996</c:v>
                </c:pt>
                <c:pt idx="79">
                  <c:v>85.834000000000003</c:v>
                </c:pt>
                <c:pt idx="80">
                  <c:v>85.521000000000001</c:v>
                </c:pt>
                <c:pt idx="81">
                  <c:v>85.521000000000001</c:v>
                </c:pt>
                <c:pt idx="82">
                  <c:v>85.521000000000001</c:v>
                </c:pt>
                <c:pt idx="83">
                  <c:v>85.521000000000001</c:v>
                </c:pt>
                <c:pt idx="84">
                  <c:v>85.521000000000001</c:v>
                </c:pt>
                <c:pt idx="85">
                  <c:v>85.521000000000001</c:v>
                </c:pt>
                <c:pt idx="86">
                  <c:v>85.521000000000001</c:v>
                </c:pt>
                <c:pt idx="87">
                  <c:v>85.521000000000001</c:v>
                </c:pt>
                <c:pt idx="88">
                  <c:v>85.131</c:v>
                </c:pt>
                <c:pt idx="89">
                  <c:v>85.131</c:v>
                </c:pt>
                <c:pt idx="90">
                  <c:v>85.131</c:v>
                </c:pt>
                <c:pt idx="91">
                  <c:v>85.131</c:v>
                </c:pt>
                <c:pt idx="92">
                  <c:v>84.736999999999995</c:v>
                </c:pt>
                <c:pt idx="93">
                  <c:v>84.343000000000004</c:v>
                </c:pt>
                <c:pt idx="94">
                  <c:v>84.343000000000004</c:v>
                </c:pt>
                <c:pt idx="95">
                  <c:v>84.343000000000004</c:v>
                </c:pt>
                <c:pt idx="96">
                  <c:v>84.343000000000004</c:v>
                </c:pt>
                <c:pt idx="97">
                  <c:v>84.343000000000004</c:v>
                </c:pt>
                <c:pt idx="98">
                  <c:v>84.343000000000004</c:v>
                </c:pt>
                <c:pt idx="99">
                  <c:v>84.343000000000004</c:v>
                </c:pt>
                <c:pt idx="100">
                  <c:v>83.846999999999994</c:v>
                </c:pt>
                <c:pt idx="101">
                  <c:v>83.35</c:v>
                </c:pt>
                <c:pt idx="102">
                  <c:v>80.87</c:v>
                </c:pt>
                <c:pt idx="103">
                  <c:v>79.878</c:v>
                </c:pt>
                <c:pt idx="104">
                  <c:v>79.878</c:v>
                </c:pt>
                <c:pt idx="105">
                  <c:v>79.878</c:v>
                </c:pt>
                <c:pt idx="106">
                  <c:v>79.878</c:v>
                </c:pt>
                <c:pt idx="107">
                  <c:v>79.878</c:v>
                </c:pt>
                <c:pt idx="108">
                  <c:v>79.878</c:v>
                </c:pt>
                <c:pt idx="109">
                  <c:v>79.878</c:v>
                </c:pt>
                <c:pt idx="110">
                  <c:v>79.878</c:v>
                </c:pt>
                <c:pt idx="111">
                  <c:v>78.524000000000001</c:v>
                </c:pt>
                <c:pt idx="112">
                  <c:v>78.524000000000001</c:v>
                </c:pt>
                <c:pt idx="113">
                  <c:v>77.846999999999994</c:v>
                </c:pt>
                <c:pt idx="114">
                  <c:v>77.846999999999994</c:v>
                </c:pt>
                <c:pt idx="115">
                  <c:v>77.164000000000001</c:v>
                </c:pt>
                <c:pt idx="116">
                  <c:v>77.164000000000001</c:v>
                </c:pt>
                <c:pt idx="117">
                  <c:v>77.164000000000001</c:v>
                </c:pt>
                <c:pt idx="118">
                  <c:v>77.164000000000001</c:v>
                </c:pt>
                <c:pt idx="119">
                  <c:v>77.164000000000001</c:v>
                </c:pt>
                <c:pt idx="120">
                  <c:v>77.164000000000001</c:v>
                </c:pt>
                <c:pt idx="121">
                  <c:v>77.164000000000001</c:v>
                </c:pt>
                <c:pt idx="122">
                  <c:v>77.164000000000001</c:v>
                </c:pt>
                <c:pt idx="123">
                  <c:v>77.164000000000001</c:v>
                </c:pt>
                <c:pt idx="124">
                  <c:v>77.164000000000001</c:v>
                </c:pt>
                <c:pt idx="125">
                  <c:v>74.989999999999995</c:v>
                </c:pt>
                <c:pt idx="126">
                  <c:v>73.903000000000006</c:v>
                </c:pt>
                <c:pt idx="127">
                  <c:v>71.73</c:v>
                </c:pt>
                <c:pt idx="128">
                  <c:v>71.73</c:v>
                </c:pt>
                <c:pt idx="129">
                  <c:v>71.73</c:v>
                </c:pt>
                <c:pt idx="130">
                  <c:v>71.73</c:v>
                </c:pt>
                <c:pt idx="131">
                  <c:v>71.73</c:v>
                </c:pt>
                <c:pt idx="132">
                  <c:v>71.73</c:v>
                </c:pt>
                <c:pt idx="133">
                  <c:v>71.73</c:v>
                </c:pt>
                <c:pt idx="134">
                  <c:v>71.73</c:v>
                </c:pt>
                <c:pt idx="135">
                  <c:v>71.73</c:v>
                </c:pt>
                <c:pt idx="136">
                  <c:v>71.73</c:v>
                </c:pt>
                <c:pt idx="137">
                  <c:v>71.73</c:v>
                </c:pt>
                <c:pt idx="138">
                  <c:v>71.73</c:v>
                </c:pt>
                <c:pt idx="139">
                  <c:v>71.73</c:v>
                </c:pt>
                <c:pt idx="140">
                  <c:v>71.73</c:v>
                </c:pt>
                <c:pt idx="141">
                  <c:v>71.73</c:v>
                </c:pt>
                <c:pt idx="142">
                  <c:v>71.73</c:v>
                </c:pt>
                <c:pt idx="143">
                  <c:v>71.73</c:v>
                </c:pt>
                <c:pt idx="144">
                  <c:v>71.73</c:v>
                </c:pt>
              </c:numCache>
            </c:numRef>
          </c:yVal>
          <c:smooth val="0"/>
          <c:extLst>
            <c:ext xmlns:c16="http://schemas.microsoft.com/office/drawing/2014/chart" uri="{C3380CC4-5D6E-409C-BE32-E72D297353CC}">
              <c16:uniqueId val="{00000001-6795-47BC-9AEA-117271AF7340}"/>
            </c:ext>
          </c:extLst>
        </c:ser>
        <c:ser>
          <c:idx val="2"/>
          <c:order val="2"/>
          <c:tx>
            <c:strRef>
              <c:f>Sheet1!$D$1</c:f>
              <c:strCache>
                <c:ptCount val="1"/>
                <c:pt idx="0">
                  <c:v>6-10 Jahre (N = 592)</c:v>
                </c:pt>
              </c:strCache>
            </c:strRef>
          </c:tx>
          <c:spPr>
            <a:ln w="4762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99.66</c:v>
                </c:pt>
                <c:pt idx="7">
                  <c:v>98.641999999999996</c:v>
                </c:pt>
                <c:pt idx="8">
                  <c:v>98.641999999999996</c:v>
                </c:pt>
                <c:pt idx="9">
                  <c:v>98.641999999999996</c:v>
                </c:pt>
                <c:pt idx="10">
                  <c:v>98.641999999999996</c:v>
                </c:pt>
                <c:pt idx="11">
                  <c:v>98.641999999999996</c:v>
                </c:pt>
                <c:pt idx="12">
                  <c:v>98.641999999999996</c:v>
                </c:pt>
                <c:pt idx="13">
                  <c:v>98.641999999999996</c:v>
                </c:pt>
                <c:pt idx="14">
                  <c:v>98.641999999999996</c:v>
                </c:pt>
                <c:pt idx="15">
                  <c:v>98.641999999999996</c:v>
                </c:pt>
                <c:pt idx="16">
                  <c:v>98.641999999999996</c:v>
                </c:pt>
                <c:pt idx="17">
                  <c:v>98.451999999999998</c:v>
                </c:pt>
                <c:pt idx="18">
                  <c:v>97.881</c:v>
                </c:pt>
                <c:pt idx="19">
                  <c:v>96.741</c:v>
                </c:pt>
                <c:pt idx="20">
                  <c:v>95.789000000000001</c:v>
                </c:pt>
                <c:pt idx="21">
                  <c:v>95.789000000000001</c:v>
                </c:pt>
                <c:pt idx="22">
                  <c:v>95.789000000000001</c:v>
                </c:pt>
                <c:pt idx="23">
                  <c:v>95.789000000000001</c:v>
                </c:pt>
                <c:pt idx="24">
                  <c:v>95.789000000000001</c:v>
                </c:pt>
                <c:pt idx="25">
                  <c:v>95.789000000000001</c:v>
                </c:pt>
                <c:pt idx="26">
                  <c:v>95.789000000000001</c:v>
                </c:pt>
                <c:pt idx="27">
                  <c:v>95.789000000000001</c:v>
                </c:pt>
                <c:pt idx="28">
                  <c:v>95.561000000000007</c:v>
                </c:pt>
                <c:pt idx="29">
                  <c:v>95.105999999999995</c:v>
                </c:pt>
                <c:pt idx="30">
                  <c:v>94.195999999999998</c:v>
                </c:pt>
                <c:pt idx="31">
                  <c:v>93.284999999999997</c:v>
                </c:pt>
                <c:pt idx="32">
                  <c:v>93.284999999999997</c:v>
                </c:pt>
                <c:pt idx="33">
                  <c:v>93.284999999999997</c:v>
                </c:pt>
                <c:pt idx="34">
                  <c:v>93.284999999999997</c:v>
                </c:pt>
                <c:pt idx="35">
                  <c:v>93.284999999999997</c:v>
                </c:pt>
                <c:pt idx="36">
                  <c:v>93.284999999999997</c:v>
                </c:pt>
                <c:pt idx="37">
                  <c:v>93.284999999999997</c:v>
                </c:pt>
                <c:pt idx="38">
                  <c:v>93.284999999999997</c:v>
                </c:pt>
                <c:pt idx="39">
                  <c:v>93.284999999999997</c:v>
                </c:pt>
                <c:pt idx="40">
                  <c:v>93.284999999999997</c:v>
                </c:pt>
                <c:pt idx="41">
                  <c:v>92.468999999999994</c:v>
                </c:pt>
                <c:pt idx="42">
                  <c:v>91.381</c:v>
                </c:pt>
                <c:pt idx="43">
                  <c:v>90.013000000000005</c:v>
                </c:pt>
                <c:pt idx="44">
                  <c:v>90.013000000000005</c:v>
                </c:pt>
                <c:pt idx="45">
                  <c:v>90.013000000000005</c:v>
                </c:pt>
                <c:pt idx="46">
                  <c:v>90.013000000000005</c:v>
                </c:pt>
                <c:pt idx="47">
                  <c:v>90.013000000000005</c:v>
                </c:pt>
                <c:pt idx="48">
                  <c:v>90.013000000000005</c:v>
                </c:pt>
                <c:pt idx="49">
                  <c:v>90.013000000000005</c:v>
                </c:pt>
                <c:pt idx="50">
                  <c:v>90.013000000000005</c:v>
                </c:pt>
                <c:pt idx="51">
                  <c:v>90.013000000000005</c:v>
                </c:pt>
                <c:pt idx="52">
                  <c:v>90.013000000000005</c:v>
                </c:pt>
                <c:pt idx="53">
                  <c:v>89.061999999999998</c:v>
                </c:pt>
                <c:pt idx="54">
                  <c:v>88.427999999999997</c:v>
                </c:pt>
                <c:pt idx="55">
                  <c:v>87.477000000000004</c:v>
                </c:pt>
                <c:pt idx="56">
                  <c:v>87.477000000000004</c:v>
                </c:pt>
                <c:pt idx="57">
                  <c:v>87.477000000000004</c:v>
                </c:pt>
                <c:pt idx="58">
                  <c:v>87.477000000000004</c:v>
                </c:pt>
                <c:pt idx="59">
                  <c:v>87.477000000000004</c:v>
                </c:pt>
                <c:pt idx="60">
                  <c:v>87.477000000000004</c:v>
                </c:pt>
                <c:pt idx="61">
                  <c:v>87.477000000000004</c:v>
                </c:pt>
                <c:pt idx="62">
                  <c:v>87.477000000000004</c:v>
                </c:pt>
                <c:pt idx="63">
                  <c:v>87.477000000000004</c:v>
                </c:pt>
                <c:pt idx="64">
                  <c:v>87.477000000000004</c:v>
                </c:pt>
                <c:pt idx="65">
                  <c:v>87.078999999999994</c:v>
                </c:pt>
                <c:pt idx="66">
                  <c:v>85.481999999999999</c:v>
                </c:pt>
                <c:pt idx="67">
                  <c:v>85.081999999999994</c:v>
                </c:pt>
                <c:pt idx="68">
                  <c:v>84.683000000000007</c:v>
                </c:pt>
                <c:pt idx="69">
                  <c:v>84.683000000000007</c:v>
                </c:pt>
                <c:pt idx="70">
                  <c:v>84.683000000000007</c:v>
                </c:pt>
                <c:pt idx="71">
                  <c:v>84.683000000000007</c:v>
                </c:pt>
                <c:pt idx="72">
                  <c:v>84.683000000000007</c:v>
                </c:pt>
                <c:pt idx="73">
                  <c:v>84.683000000000007</c:v>
                </c:pt>
                <c:pt idx="74">
                  <c:v>84.683000000000007</c:v>
                </c:pt>
                <c:pt idx="75">
                  <c:v>84.683000000000007</c:v>
                </c:pt>
                <c:pt idx="76">
                  <c:v>84.195999999999998</c:v>
                </c:pt>
                <c:pt idx="77">
                  <c:v>83.709000000000003</c:v>
                </c:pt>
                <c:pt idx="78">
                  <c:v>82.736000000000004</c:v>
                </c:pt>
                <c:pt idx="79">
                  <c:v>82.736000000000004</c:v>
                </c:pt>
                <c:pt idx="80">
                  <c:v>82.736000000000004</c:v>
                </c:pt>
                <c:pt idx="81">
                  <c:v>82.736000000000004</c:v>
                </c:pt>
                <c:pt idx="82">
                  <c:v>82.736000000000004</c:v>
                </c:pt>
                <c:pt idx="83">
                  <c:v>82.736000000000004</c:v>
                </c:pt>
                <c:pt idx="84">
                  <c:v>82.736000000000004</c:v>
                </c:pt>
                <c:pt idx="85">
                  <c:v>82.736000000000004</c:v>
                </c:pt>
                <c:pt idx="86">
                  <c:v>82.149000000000001</c:v>
                </c:pt>
                <c:pt idx="87">
                  <c:v>82.149000000000001</c:v>
                </c:pt>
                <c:pt idx="88">
                  <c:v>82.149000000000001</c:v>
                </c:pt>
                <c:pt idx="89">
                  <c:v>82.149000000000001</c:v>
                </c:pt>
                <c:pt idx="90">
                  <c:v>79.793999999999997</c:v>
                </c:pt>
                <c:pt idx="91">
                  <c:v>78.606999999999999</c:v>
                </c:pt>
                <c:pt idx="92">
                  <c:v>78.010999999999996</c:v>
                </c:pt>
                <c:pt idx="93">
                  <c:v>78.010999999999996</c:v>
                </c:pt>
                <c:pt idx="94">
                  <c:v>78.010999999999996</c:v>
                </c:pt>
                <c:pt idx="95">
                  <c:v>78.010999999999996</c:v>
                </c:pt>
                <c:pt idx="96">
                  <c:v>78.010999999999996</c:v>
                </c:pt>
                <c:pt idx="97">
                  <c:v>78.010999999999996</c:v>
                </c:pt>
                <c:pt idx="98">
                  <c:v>78.010999999999996</c:v>
                </c:pt>
                <c:pt idx="99">
                  <c:v>78.010999999999996</c:v>
                </c:pt>
                <c:pt idx="100">
                  <c:v>78.010999999999996</c:v>
                </c:pt>
                <c:pt idx="101">
                  <c:v>77.260999999999996</c:v>
                </c:pt>
                <c:pt idx="102">
                  <c:v>77.260999999999996</c:v>
                </c:pt>
                <c:pt idx="103">
                  <c:v>76.495999999999995</c:v>
                </c:pt>
                <c:pt idx="104">
                  <c:v>76.495999999999995</c:v>
                </c:pt>
                <c:pt idx="105">
                  <c:v>76.495999999999995</c:v>
                </c:pt>
                <c:pt idx="106">
                  <c:v>76.495999999999995</c:v>
                </c:pt>
                <c:pt idx="107">
                  <c:v>76.495999999999995</c:v>
                </c:pt>
                <c:pt idx="108">
                  <c:v>76.495999999999995</c:v>
                </c:pt>
                <c:pt idx="109">
                  <c:v>76.495999999999995</c:v>
                </c:pt>
                <c:pt idx="110">
                  <c:v>76.495999999999995</c:v>
                </c:pt>
                <c:pt idx="111">
                  <c:v>76.495999999999995</c:v>
                </c:pt>
                <c:pt idx="112">
                  <c:v>76.495999999999995</c:v>
                </c:pt>
                <c:pt idx="113">
                  <c:v>75.388000000000005</c:v>
                </c:pt>
                <c:pt idx="114">
                  <c:v>74.263000000000005</c:v>
                </c:pt>
                <c:pt idx="115">
                  <c:v>74.263000000000005</c:v>
                </c:pt>
                <c:pt idx="116">
                  <c:v>74.263000000000005</c:v>
                </c:pt>
                <c:pt idx="117">
                  <c:v>74.263000000000005</c:v>
                </c:pt>
                <c:pt idx="118">
                  <c:v>74.263000000000005</c:v>
                </c:pt>
                <c:pt idx="119">
                  <c:v>74.263000000000005</c:v>
                </c:pt>
                <c:pt idx="120">
                  <c:v>74.263000000000005</c:v>
                </c:pt>
                <c:pt idx="121">
                  <c:v>74.263000000000005</c:v>
                </c:pt>
                <c:pt idx="122">
                  <c:v>74.263000000000005</c:v>
                </c:pt>
                <c:pt idx="123">
                  <c:v>74.263000000000005</c:v>
                </c:pt>
                <c:pt idx="124">
                  <c:v>74.263000000000005</c:v>
                </c:pt>
                <c:pt idx="125">
                  <c:v>72.575000000000003</c:v>
                </c:pt>
                <c:pt idx="126">
                  <c:v>70.887</c:v>
                </c:pt>
                <c:pt idx="127">
                  <c:v>69.198999999999998</c:v>
                </c:pt>
                <c:pt idx="128">
                  <c:v>69.198999999999998</c:v>
                </c:pt>
                <c:pt idx="129">
                  <c:v>69.198999999999998</c:v>
                </c:pt>
                <c:pt idx="130">
                  <c:v>69.198999999999998</c:v>
                </c:pt>
                <c:pt idx="131">
                  <c:v>69.198999999999998</c:v>
                </c:pt>
                <c:pt idx="132">
                  <c:v>69.198999999999998</c:v>
                </c:pt>
                <c:pt idx="133">
                  <c:v>69.198999999999998</c:v>
                </c:pt>
                <c:pt idx="134">
                  <c:v>69.198999999999998</c:v>
                </c:pt>
                <c:pt idx="135">
                  <c:v>69.198999999999998</c:v>
                </c:pt>
                <c:pt idx="136">
                  <c:v>69.198999999999998</c:v>
                </c:pt>
                <c:pt idx="137">
                  <c:v>66.430999999999997</c:v>
                </c:pt>
                <c:pt idx="138">
                  <c:v>60.895000000000003</c:v>
                </c:pt>
                <c:pt idx="139">
                  <c:v>60.895000000000003</c:v>
                </c:pt>
                <c:pt idx="140">
                  <c:v>60.895000000000003</c:v>
                </c:pt>
                <c:pt idx="141">
                  <c:v>60.895000000000003</c:v>
                </c:pt>
                <c:pt idx="142">
                  <c:v>60.895000000000003</c:v>
                </c:pt>
                <c:pt idx="143">
                  <c:v>60.895000000000003</c:v>
                </c:pt>
                <c:pt idx="144">
                  <c:v>60.895000000000003</c:v>
                </c:pt>
              </c:numCache>
            </c:numRef>
          </c:yVal>
          <c:smooth val="0"/>
          <c:extLst>
            <c:ext xmlns:c16="http://schemas.microsoft.com/office/drawing/2014/chart" uri="{C3380CC4-5D6E-409C-BE32-E72D297353CC}">
              <c16:uniqueId val="{00000002-6795-47BC-9AEA-117271AF7340}"/>
            </c:ext>
          </c:extLst>
        </c:ser>
        <c:ser>
          <c:idx val="3"/>
          <c:order val="3"/>
          <c:tx>
            <c:strRef>
              <c:f>Sheet1!$E$1</c:f>
              <c:strCache>
                <c:ptCount val="1"/>
                <c:pt idx="0">
                  <c:v>11-17 Years (N = 1,497)</c:v>
                </c:pt>
              </c:strCache>
            </c:strRef>
          </c:tx>
          <c:spPr>
            <a:ln w="4762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99.933000000000007</c:v>
                </c:pt>
                <c:pt idx="5">
                  <c:v>99.799000000000007</c:v>
                </c:pt>
                <c:pt idx="6">
                  <c:v>98.99</c:v>
                </c:pt>
                <c:pt idx="7">
                  <c:v>97.641000000000005</c:v>
                </c:pt>
                <c:pt idx="8">
                  <c:v>97.438000000000002</c:v>
                </c:pt>
                <c:pt idx="9">
                  <c:v>97.37</c:v>
                </c:pt>
                <c:pt idx="10">
                  <c:v>97.37</c:v>
                </c:pt>
                <c:pt idx="11">
                  <c:v>97.37</c:v>
                </c:pt>
                <c:pt idx="12">
                  <c:v>97.37</c:v>
                </c:pt>
                <c:pt idx="13">
                  <c:v>97.37</c:v>
                </c:pt>
                <c:pt idx="14">
                  <c:v>97.37</c:v>
                </c:pt>
                <c:pt idx="15">
                  <c:v>97.37</c:v>
                </c:pt>
                <c:pt idx="16">
                  <c:v>97.37</c:v>
                </c:pt>
                <c:pt idx="17">
                  <c:v>97.131</c:v>
                </c:pt>
                <c:pt idx="18">
                  <c:v>96.332999999999998</c:v>
                </c:pt>
                <c:pt idx="19">
                  <c:v>94.813000000000002</c:v>
                </c:pt>
                <c:pt idx="20">
                  <c:v>94.570999999999998</c:v>
                </c:pt>
                <c:pt idx="21">
                  <c:v>94.49</c:v>
                </c:pt>
                <c:pt idx="22">
                  <c:v>94.49</c:v>
                </c:pt>
                <c:pt idx="23">
                  <c:v>94.49</c:v>
                </c:pt>
                <c:pt idx="24">
                  <c:v>94.49</c:v>
                </c:pt>
                <c:pt idx="25">
                  <c:v>94.49</c:v>
                </c:pt>
                <c:pt idx="26">
                  <c:v>94.49</c:v>
                </c:pt>
                <c:pt idx="27">
                  <c:v>94.393000000000001</c:v>
                </c:pt>
                <c:pt idx="28">
                  <c:v>94.100999999999999</c:v>
                </c:pt>
                <c:pt idx="29">
                  <c:v>93.906000000000006</c:v>
                </c:pt>
                <c:pt idx="30">
                  <c:v>92.736999999999995</c:v>
                </c:pt>
                <c:pt idx="31">
                  <c:v>91.664000000000001</c:v>
                </c:pt>
                <c:pt idx="32">
                  <c:v>91.272000000000006</c:v>
                </c:pt>
                <c:pt idx="33">
                  <c:v>91.174000000000007</c:v>
                </c:pt>
                <c:pt idx="34">
                  <c:v>91.174000000000007</c:v>
                </c:pt>
                <c:pt idx="35">
                  <c:v>91.174000000000007</c:v>
                </c:pt>
                <c:pt idx="36">
                  <c:v>91.174000000000007</c:v>
                </c:pt>
                <c:pt idx="37">
                  <c:v>91.063000000000002</c:v>
                </c:pt>
                <c:pt idx="38">
                  <c:v>90.942999999999998</c:v>
                </c:pt>
                <c:pt idx="39">
                  <c:v>90.820999999999998</c:v>
                </c:pt>
                <c:pt idx="40">
                  <c:v>90.820999999999998</c:v>
                </c:pt>
                <c:pt idx="41">
                  <c:v>90.212000000000003</c:v>
                </c:pt>
                <c:pt idx="42">
                  <c:v>89.233999999999995</c:v>
                </c:pt>
                <c:pt idx="43">
                  <c:v>88.007999999999996</c:v>
                </c:pt>
                <c:pt idx="44">
                  <c:v>87.018000000000001</c:v>
                </c:pt>
                <c:pt idx="45">
                  <c:v>87.018000000000001</c:v>
                </c:pt>
                <c:pt idx="46">
                  <c:v>87.018000000000001</c:v>
                </c:pt>
                <c:pt idx="47">
                  <c:v>87.018000000000001</c:v>
                </c:pt>
                <c:pt idx="48">
                  <c:v>87.018000000000001</c:v>
                </c:pt>
                <c:pt idx="49">
                  <c:v>87.018000000000001</c:v>
                </c:pt>
                <c:pt idx="50">
                  <c:v>86.718999999999994</c:v>
                </c:pt>
                <c:pt idx="51">
                  <c:v>86.718999999999994</c:v>
                </c:pt>
                <c:pt idx="52">
                  <c:v>85.957999999999998</c:v>
                </c:pt>
                <c:pt idx="53">
                  <c:v>85.653999999999996</c:v>
                </c:pt>
                <c:pt idx="54">
                  <c:v>84.891999999999996</c:v>
                </c:pt>
                <c:pt idx="55">
                  <c:v>82.903999999999996</c:v>
                </c:pt>
                <c:pt idx="56">
                  <c:v>81.981999999999999</c:v>
                </c:pt>
                <c:pt idx="57">
                  <c:v>81.828000000000003</c:v>
                </c:pt>
                <c:pt idx="58">
                  <c:v>81.828000000000003</c:v>
                </c:pt>
                <c:pt idx="59">
                  <c:v>81.828000000000003</c:v>
                </c:pt>
                <c:pt idx="60">
                  <c:v>81.828000000000003</c:v>
                </c:pt>
                <c:pt idx="61">
                  <c:v>81.643000000000001</c:v>
                </c:pt>
                <c:pt idx="62">
                  <c:v>81.251000000000005</c:v>
                </c:pt>
                <c:pt idx="63">
                  <c:v>80.263999999999996</c:v>
                </c:pt>
                <c:pt idx="64">
                  <c:v>79.468000000000004</c:v>
                </c:pt>
                <c:pt idx="65">
                  <c:v>78.667000000000002</c:v>
                </c:pt>
                <c:pt idx="66">
                  <c:v>76.453000000000003</c:v>
                </c:pt>
                <c:pt idx="67">
                  <c:v>75.037000000000006</c:v>
                </c:pt>
                <c:pt idx="68">
                  <c:v>74.832999999999998</c:v>
                </c:pt>
                <c:pt idx="69">
                  <c:v>74.623000000000005</c:v>
                </c:pt>
                <c:pt idx="70">
                  <c:v>74.623000000000005</c:v>
                </c:pt>
                <c:pt idx="71">
                  <c:v>74.623000000000005</c:v>
                </c:pt>
                <c:pt idx="72">
                  <c:v>74.623000000000005</c:v>
                </c:pt>
                <c:pt idx="73">
                  <c:v>74.623000000000005</c:v>
                </c:pt>
                <c:pt idx="74">
                  <c:v>74.623000000000005</c:v>
                </c:pt>
                <c:pt idx="75">
                  <c:v>74.350999999999999</c:v>
                </c:pt>
                <c:pt idx="76">
                  <c:v>73.804000000000002</c:v>
                </c:pt>
                <c:pt idx="77">
                  <c:v>72.709999999999994</c:v>
                </c:pt>
                <c:pt idx="78">
                  <c:v>71.34</c:v>
                </c:pt>
                <c:pt idx="79">
                  <c:v>70.242000000000004</c:v>
                </c:pt>
                <c:pt idx="80">
                  <c:v>70.242000000000004</c:v>
                </c:pt>
                <c:pt idx="81">
                  <c:v>70.242000000000004</c:v>
                </c:pt>
                <c:pt idx="82">
                  <c:v>70.242000000000004</c:v>
                </c:pt>
                <c:pt idx="83">
                  <c:v>70.242000000000004</c:v>
                </c:pt>
                <c:pt idx="84">
                  <c:v>70.242000000000004</c:v>
                </c:pt>
                <c:pt idx="85">
                  <c:v>70.242000000000004</c:v>
                </c:pt>
                <c:pt idx="86">
                  <c:v>69.893000000000001</c:v>
                </c:pt>
                <c:pt idx="87">
                  <c:v>68.843999999999994</c:v>
                </c:pt>
                <c:pt idx="88">
                  <c:v>68.843999999999994</c:v>
                </c:pt>
                <c:pt idx="89">
                  <c:v>68.141999999999996</c:v>
                </c:pt>
                <c:pt idx="90">
                  <c:v>67.436999999999998</c:v>
                </c:pt>
                <c:pt idx="91">
                  <c:v>66.378</c:v>
                </c:pt>
                <c:pt idx="92">
                  <c:v>65.671999999999997</c:v>
                </c:pt>
                <c:pt idx="93">
                  <c:v>65.671999999999997</c:v>
                </c:pt>
                <c:pt idx="94">
                  <c:v>65.671999999999997</c:v>
                </c:pt>
                <c:pt idx="95">
                  <c:v>65.671999999999997</c:v>
                </c:pt>
                <c:pt idx="96">
                  <c:v>65.671999999999997</c:v>
                </c:pt>
                <c:pt idx="97">
                  <c:v>65.671999999999997</c:v>
                </c:pt>
                <c:pt idx="98">
                  <c:v>65.209000000000003</c:v>
                </c:pt>
                <c:pt idx="99">
                  <c:v>64.736999999999995</c:v>
                </c:pt>
                <c:pt idx="100">
                  <c:v>64.263999999999996</c:v>
                </c:pt>
                <c:pt idx="101">
                  <c:v>63.792000000000002</c:v>
                </c:pt>
                <c:pt idx="102">
                  <c:v>62.345999999999997</c:v>
                </c:pt>
                <c:pt idx="103">
                  <c:v>60.411999999999999</c:v>
                </c:pt>
                <c:pt idx="104">
                  <c:v>60.411999999999999</c:v>
                </c:pt>
                <c:pt idx="105">
                  <c:v>60.411999999999999</c:v>
                </c:pt>
                <c:pt idx="106">
                  <c:v>60.411999999999999</c:v>
                </c:pt>
                <c:pt idx="107">
                  <c:v>60.411999999999999</c:v>
                </c:pt>
                <c:pt idx="108">
                  <c:v>60.411999999999999</c:v>
                </c:pt>
                <c:pt idx="109">
                  <c:v>60.411999999999999</c:v>
                </c:pt>
                <c:pt idx="110">
                  <c:v>60.411999999999999</c:v>
                </c:pt>
                <c:pt idx="111">
                  <c:v>59.685000000000002</c:v>
                </c:pt>
                <c:pt idx="112">
                  <c:v>59.685000000000002</c:v>
                </c:pt>
                <c:pt idx="113">
                  <c:v>59.685000000000002</c:v>
                </c:pt>
                <c:pt idx="114">
                  <c:v>58.957000000000001</c:v>
                </c:pt>
                <c:pt idx="115">
                  <c:v>57.500999999999998</c:v>
                </c:pt>
                <c:pt idx="116">
                  <c:v>57.500999999999998</c:v>
                </c:pt>
                <c:pt idx="117">
                  <c:v>57.500999999999998</c:v>
                </c:pt>
                <c:pt idx="118">
                  <c:v>57.500999999999998</c:v>
                </c:pt>
                <c:pt idx="119">
                  <c:v>57.500999999999998</c:v>
                </c:pt>
                <c:pt idx="120">
                  <c:v>57.500999999999998</c:v>
                </c:pt>
                <c:pt idx="121">
                  <c:v>56.395000000000003</c:v>
                </c:pt>
                <c:pt idx="122">
                  <c:v>55.267000000000003</c:v>
                </c:pt>
                <c:pt idx="123">
                  <c:v>52.965000000000003</c:v>
                </c:pt>
                <c:pt idx="124">
                  <c:v>52.965000000000003</c:v>
                </c:pt>
                <c:pt idx="125">
                  <c:v>52.965000000000003</c:v>
                </c:pt>
                <c:pt idx="126">
                  <c:v>51.761000000000003</c:v>
                </c:pt>
                <c:pt idx="127">
                  <c:v>49.353000000000002</c:v>
                </c:pt>
                <c:pt idx="128">
                  <c:v>49.353000000000002</c:v>
                </c:pt>
                <c:pt idx="129">
                  <c:v>49.353000000000002</c:v>
                </c:pt>
                <c:pt idx="130">
                  <c:v>49.353000000000002</c:v>
                </c:pt>
                <c:pt idx="131">
                  <c:v>49.353000000000002</c:v>
                </c:pt>
                <c:pt idx="132">
                  <c:v>49.353000000000002</c:v>
                </c:pt>
                <c:pt idx="133">
                  <c:v>49.353000000000002</c:v>
                </c:pt>
                <c:pt idx="134">
                  <c:v>47.651000000000003</c:v>
                </c:pt>
                <c:pt idx="135">
                  <c:v>45.887</c:v>
                </c:pt>
                <c:pt idx="136">
                  <c:v>44.122</c:v>
                </c:pt>
                <c:pt idx="137">
                  <c:v>44.122</c:v>
                </c:pt>
                <c:pt idx="138">
                  <c:v>44.122</c:v>
                </c:pt>
                <c:pt idx="139">
                  <c:v>44.122</c:v>
                </c:pt>
                <c:pt idx="140">
                  <c:v>42.283000000000001</c:v>
                </c:pt>
                <c:pt idx="141">
                  <c:v>42.283000000000001</c:v>
                </c:pt>
                <c:pt idx="142">
                  <c:v>42.283000000000001</c:v>
                </c:pt>
                <c:pt idx="143">
                  <c:v>42.283000000000001</c:v>
                </c:pt>
                <c:pt idx="144">
                  <c:v>42.283000000000001</c:v>
                </c:pt>
              </c:numCache>
            </c:numRef>
          </c:yVal>
          <c:smooth val="0"/>
          <c:extLst>
            <c:ext xmlns:c16="http://schemas.microsoft.com/office/drawing/2014/chart" uri="{C3380CC4-5D6E-409C-BE32-E72D297353CC}">
              <c16:uniqueId val="{00000003-6795-47BC-9AEA-117271AF7340}"/>
            </c:ext>
          </c:extLst>
        </c:ser>
        <c:dLbls>
          <c:showLegendKey val="0"/>
          <c:showVal val="0"/>
          <c:showCatName val="0"/>
          <c:showSerName val="0"/>
          <c:showPercent val="0"/>
          <c:showBubbleSize val="0"/>
        </c:dLbls>
        <c:axId val="675412480"/>
        <c:axId val="675412872"/>
      </c:scatterChart>
      <c:valAx>
        <c:axId val="675412480"/>
        <c:scaling>
          <c:orientation val="minMax"/>
          <c:max val="11"/>
          <c:min val="0"/>
        </c:scaling>
        <c:delete val="0"/>
        <c:axPos val="b"/>
        <c:title>
          <c:tx>
            <c:rich>
              <a:bodyPr/>
              <a:lstStyle/>
              <a:p>
                <a:pPr>
                  <a:defRPr sz="1700">
                    <a:solidFill>
                      <a:schemeClr val="bg2"/>
                    </a:solidFill>
                  </a:defRPr>
                </a:pPr>
                <a:r>
                  <a:rPr lang="en-US" sz="1700" dirty="0" err="1">
                    <a:solidFill>
                      <a:schemeClr val="bg2"/>
                    </a:solidFill>
                  </a:rPr>
                  <a:t>Jahre</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de-DE"/>
          </a:p>
        </c:txPr>
        <c:crossAx val="675412872"/>
        <c:crosses val="autoZero"/>
        <c:crossBetween val="midCat"/>
        <c:majorUnit val="1"/>
      </c:valAx>
      <c:valAx>
        <c:axId val="6754128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err="1">
                    <a:solidFill>
                      <a:schemeClr val="bg2"/>
                    </a:solidFill>
                  </a:rPr>
                  <a:t>Freiheit</a:t>
                </a:r>
                <a:r>
                  <a:rPr lang="en-US" sz="1700" b="1" i="0" baseline="0" dirty="0">
                    <a:solidFill>
                      <a:schemeClr val="bg2"/>
                    </a:solidFill>
                  </a:rPr>
                  <a:t> von </a:t>
                </a:r>
                <a:r>
                  <a:rPr lang="en-US" sz="1700" b="1" i="0" baseline="0" dirty="0" err="1">
                    <a:solidFill>
                      <a:schemeClr val="bg2"/>
                    </a:solidFill>
                  </a:rPr>
                  <a:t>einer</a:t>
                </a:r>
                <a:r>
                  <a:rPr lang="en-US" sz="1700" b="1" i="0" baseline="0" dirty="0">
                    <a:solidFill>
                      <a:schemeClr val="bg2"/>
                    </a:solidFill>
                  </a:rPr>
                  <a:t> TVP (%)</a:t>
                </a:r>
              </a:p>
            </c:rich>
          </c:tx>
          <c:layout>
            <c:manualLayout>
              <c:xMode val="edge"/>
              <c:yMode val="edge"/>
              <c:x val="1.1288063549578429E-2"/>
              <c:y val="0.1829334942003217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de-DE"/>
          </a:p>
        </c:txPr>
        <c:crossAx val="675412480"/>
        <c:crosses val="autoZero"/>
        <c:crossBetween val="midCat"/>
        <c:majorUnit val="25"/>
      </c:valAx>
      <c:spPr>
        <a:noFill/>
        <a:ln>
          <a:solidFill>
            <a:schemeClr val="bg2"/>
          </a:solidFill>
        </a:ln>
      </c:spPr>
    </c:plotArea>
    <c:legend>
      <c:legendPos val="r"/>
      <c:layout>
        <c:manualLayout>
          <c:xMode val="edge"/>
          <c:yMode val="edge"/>
          <c:x val="0.14809734513274336"/>
          <c:y val="0.48445375181298334"/>
          <c:w val="0.30893754860571054"/>
          <c:h val="0.27930076330960163"/>
        </c:manualLayout>
      </c:layout>
      <c:overlay val="0"/>
      <c:spPr>
        <a:solidFill>
          <a:schemeClr val="tx1"/>
        </a:solidFill>
        <a:ln>
          <a:noFill/>
        </a:ln>
      </c:spPr>
      <c:txPr>
        <a:bodyPr/>
        <a:lstStyle/>
        <a:p>
          <a:pPr>
            <a:defRPr sz="1400" b="1">
              <a:solidFill>
                <a:schemeClr val="bg2"/>
              </a:solidFill>
            </a:defRPr>
          </a:pPr>
          <a:endParaRPr lang="de-DE"/>
        </a:p>
      </c:txPr>
    </c:legend>
    <c:plotVisOnly val="1"/>
    <c:dispBlanksAs val="gap"/>
    <c:showDLblsOverMax val="0"/>
  </c:chart>
  <c:txPr>
    <a:bodyPr/>
    <a:lstStyle/>
    <a:p>
      <a:pPr>
        <a:defRPr sz="1800"/>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4365523172321"/>
          <c:y val="6.22275825679902E-2"/>
          <c:w val="0.81490392528402189"/>
          <c:h val="0.78864071452569773"/>
        </c:manualLayout>
      </c:layout>
      <c:scatterChart>
        <c:scatterStyle val="lineMarker"/>
        <c:varyColors val="0"/>
        <c:ser>
          <c:idx val="0"/>
          <c:order val="0"/>
          <c:tx>
            <c:strRef>
              <c:f>Sheet1!$B$1</c:f>
              <c:strCache>
                <c:ptCount val="1"/>
                <c:pt idx="0">
                  <c:v>&lt;1 Jahr (N = 1,019)</c:v>
                </c:pt>
              </c:strCache>
            </c:strRef>
          </c:tx>
          <c:spPr>
            <a:ln w="38100" cap="rnd">
              <a:solidFill>
                <a:srgbClr val="00B0F0"/>
              </a:solidFill>
              <a:round/>
            </a:ln>
            <a:effectLst/>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99.902000000000001</c:v>
                </c:pt>
                <c:pt idx="3">
                  <c:v>99.509</c:v>
                </c:pt>
                <c:pt idx="4">
                  <c:v>99.313000000000002</c:v>
                </c:pt>
                <c:pt idx="5">
                  <c:v>99.116</c:v>
                </c:pt>
                <c:pt idx="6">
                  <c:v>98.918999999999997</c:v>
                </c:pt>
                <c:pt idx="7">
                  <c:v>98.918999999999997</c:v>
                </c:pt>
                <c:pt idx="8">
                  <c:v>98.82</c:v>
                </c:pt>
                <c:pt idx="9">
                  <c:v>98.718999999999994</c:v>
                </c:pt>
                <c:pt idx="10">
                  <c:v>98.718999999999994</c:v>
                </c:pt>
                <c:pt idx="11">
                  <c:v>98.718999999999994</c:v>
                </c:pt>
                <c:pt idx="12">
                  <c:v>98.718999999999994</c:v>
                </c:pt>
                <c:pt idx="13">
                  <c:v>98.718999999999994</c:v>
                </c:pt>
                <c:pt idx="14">
                  <c:v>98.718999999999994</c:v>
                </c:pt>
                <c:pt idx="15">
                  <c:v>98.718999999999994</c:v>
                </c:pt>
                <c:pt idx="16">
                  <c:v>98.718999999999994</c:v>
                </c:pt>
                <c:pt idx="17">
                  <c:v>98.718999999999994</c:v>
                </c:pt>
                <c:pt idx="18">
                  <c:v>98.477000000000004</c:v>
                </c:pt>
                <c:pt idx="19">
                  <c:v>98.234999999999999</c:v>
                </c:pt>
                <c:pt idx="20">
                  <c:v>98.234999999999999</c:v>
                </c:pt>
                <c:pt idx="21">
                  <c:v>98.234999999999999</c:v>
                </c:pt>
                <c:pt idx="22">
                  <c:v>98.234999999999999</c:v>
                </c:pt>
                <c:pt idx="23">
                  <c:v>98.234999999999999</c:v>
                </c:pt>
                <c:pt idx="24">
                  <c:v>98.234999999999999</c:v>
                </c:pt>
                <c:pt idx="25">
                  <c:v>98.234999999999999</c:v>
                </c:pt>
                <c:pt idx="26">
                  <c:v>98.234999999999999</c:v>
                </c:pt>
                <c:pt idx="27">
                  <c:v>98.234999999999999</c:v>
                </c:pt>
                <c:pt idx="28">
                  <c:v>98.234999999999999</c:v>
                </c:pt>
                <c:pt idx="29">
                  <c:v>98.234999999999999</c:v>
                </c:pt>
                <c:pt idx="30">
                  <c:v>98.090999999999994</c:v>
                </c:pt>
                <c:pt idx="31">
                  <c:v>98.090999999999994</c:v>
                </c:pt>
                <c:pt idx="32">
                  <c:v>98.090999999999994</c:v>
                </c:pt>
                <c:pt idx="33">
                  <c:v>98.090999999999994</c:v>
                </c:pt>
                <c:pt idx="34">
                  <c:v>98.090999999999994</c:v>
                </c:pt>
                <c:pt idx="35">
                  <c:v>98.090999999999994</c:v>
                </c:pt>
                <c:pt idx="36">
                  <c:v>98.090999999999994</c:v>
                </c:pt>
                <c:pt idx="37">
                  <c:v>98.090999999999994</c:v>
                </c:pt>
                <c:pt idx="38">
                  <c:v>98.090999999999994</c:v>
                </c:pt>
                <c:pt idx="39">
                  <c:v>98.090999999999994</c:v>
                </c:pt>
                <c:pt idx="40">
                  <c:v>98.090999999999994</c:v>
                </c:pt>
                <c:pt idx="41">
                  <c:v>98.090999999999994</c:v>
                </c:pt>
                <c:pt idx="42">
                  <c:v>98.090999999999994</c:v>
                </c:pt>
                <c:pt idx="43">
                  <c:v>98.090999999999994</c:v>
                </c:pt>
                <c:pt idx="44">
                  <c:v>98.090999999999994</c:v>
                </c:pt>
                <c:pt idx="45">
                  <c:v>98.090999999999994</c:v>
                </c:pt>
                <c:pt idx="46">
                  <c:v>98.090999999999994</c:v>
                </c:pt>
                <c:pt idx="47">
                  <c:v>98.090999999999994</c:v>
                </c:pt>
                <c:pt idx="48">
                  <c:v>98.090999999999994</c:v>
                </c:pt>
                <c:pt idx="49">
                  <c:v>98.090999999999994</c:v>
                </c:pt>
                <c:pt idx="50">
                  <c:v>98.090999999999994</c:v>
                </c:pt>
                <c:pt idx="51">
                  <c:v>98.090999999999994</c:v>
                </c:pt>
                <c:pt idx="52">
                  <c:v>98.090999999999994</c:v>
                </c:pt>
                <c:pt idx="53">
                  <c:v>98.090999999999994</c:v>
                </c:pt>
                <c:pt idx="54">
                  <c:v>97.861999999999995</c:v>
                </c:pt>
                <c:pt idx="55">
                  <c:v>97.861999999999995</c:v>
                </c:pt>
                <c:pt idx="56">
                  <c:v>97.861999999999995</c:v>
                </c:pt>
                <c:pt idx="57">
                  <c:v>97.861999999999995</c:v>
                </c:pt>
                <c:pt idx="58">
                  <c:v>97.861999999999995</c:v>
                </c:pt>
                <c:pt idx="59">
                  <c:v>97.861999999999995</c:v>
                </c:pt>
                <c:pt idx="60">
                  <c:v>97.861999999999995</c:v>
                </c:pt>
                <c:pt idx="61">
                  <c:v>97.861999999999995</c:v>
                </c:pt>
                <c:pt idx="62">
                  <c:v>97.861999999999995</c:v>
                </c:pt>
                <c:pt idx="63">
                  <c:v>97.861999999999995</c:v>
                </c:pt>
                <c:pt idx="64">
                  <c:v>97.861999999999995</c:v>
                </c:pt>
                <c:pt idx="65">
                  <c:v>97.861999999999995</c:v>
                </c:pt>
                <c:pt idx="66">
                  <c:v>97.861999999999995</c:v>
                </c:pt>
                <c:pt idx="67">
                  <c:v>97.305999999999997</c:v>
                </c:pt>
                <c:pt idx="68">
                  <c:v>97.305999999999997</c:v>
                </c:pt>
                <c:pt idx="69">
                  <c:v>97.305999999999997</c:v>
                </c:pt>
                <c:pt idx="70">
                  <c:v>97.305999999999997</c:v>
                </c:pt>
                <c:pt idx="71">
                  <c:v>97.305999999999997</c:v>
                </c:pt>
                <c:pt idx="72">
                  <c:v>97.305999999999997</c:v>
                </c:pt>
                <c:pt idx="73">
                  <c:v>97.305999999999997</c:v>
                </c:pt>
                <c:pt idx="74">
                  <c:v>97.305999999999997</c:v>
                </c:pt>
                <c:pt idx="75">
                  <c:v>97.305999999999997</c:v>
                </c:pt>
                <c:pt idx="76">
                  <c:v>97.305999999999997</c:v>
                </c:pt>
                <c:pt idx="77">
                  <c:v>96.957999999999998</c:v>
                </c:pt>
                <c:pt idx="78">
                  <c:v>96.608999999999995</c:v>
                </c:pt>
                <c:pt idx="79">
                  <c:v>96.608999999999995</c:v>
                </c:pt>
                <c:pt idx="80">
                  <c:v>96.608999999999995</c:v>
                </c:pt>
                <c:pt idx="81">
                  <c:v>96.608999999999995</c:v>
                </c:pt>
                <c:pt idx="82">
                  <c:v>96.608999999999995</c:v>
                </c:pt>
                <c:pt idx="83">
                  <c:v>96.608999999999995</c:v>
                </c:pt>
                <c:pt idx="84">
                  <c:v>96.608999999999995</c:v>
                </c:pt>
                <c:pt idx="85">
                  <c:v>96.608999999999995</c:v>
                </c:pt>
                <c:pt idx="86">
                  <c:v>96.608999999999995</c:v>
                </c:pt>
                <c:pt idx="87">
                  <c:v>96.608999999999995</c:v>
                </c:pt>
                <c:pt idx="88">
                  <c:v>96.608999999999995</c:v>
                </c:pt>
                <c:pt idx="89">
                  <c:v>96.608999999999995</c:v>
                </c:pt>
                <c:pt idx="90">
                  <c:v>96.171999999999997</c:v>
                </c:pt>
                <c:pt idx="91">
                  <c:v>96.171999999999997</c:v>
                </c:pt>
                <c:pt idx="92">
                  <c:v>96.171999999999997</c:v>
                </c:pt>
                <c:pt idx="93">
                  <c:v>96.171999999999997</c:v>
                </c:pt>
                <c:pt idx="94">
                  <c:v>96.171999999999997</c:v>
                </c:pt>
                <c:pt idx="95">
                  <c:v>96.171999999999997</c:v>
                </c:pt>
                <c:pt idx="96">
                  <c:v>96.171999999999997</c:v>
                </c:pt>
                <c:pt idx="97">
                  <c:v>96.171999999999997</c:v>
                </c:pt>
                <c:pt idx="98">
                  <c:v>96.171999999999997</c:v>
                </c:pt>
                <c:pt idx="99">
                  <c:v>96.171999999999997</c:v>
                </c:pt>
                <c:pt idx="100">
                  <c:v>96.171999999999997</c:v>
                </c:pt>
                <c:pt idx="101">
                  <c:v>96.171999999999997</c:v>
                </c:pt>
                <c:pt idx="102">
                  <c:v>96.171999999999997</c:v>
                </c:pt>
                <c:pt idx="103">
                  <c:v>96.171999999999997</c:v>
                </c:pt>
                <c:pt idx="104">
                  <c:v>96.171999999999997</c:v>
                </c:pt>
                <c:pt idx="105">
                  <c:v>96.171999999999997</c:v>
                </c:pt>
                <c:pt idx="106">
                  <c:v>96.171999999999997</c:v>
                </c:pt>
                <c:pt idx="107">
                  <c:v>96.171999999999997</c:v>
                </c:pt>
                <c:pt idx="108">
                  <c:v>96.171999999999997</c:v>
                </c:pt>
                <c:pt idx="109">
                  <c:v>96.171999999999997</c:v>
                </c:pt>
                <c:pt idx="110">
                  <c:v>96.171999999999997</c:v>
                </c:pt>
                <c:pt idx="111">
                  <c:v>96.171999999999997</c:v>
                </c:pt>
                <c:pt idx="112">
                  <c:v>96.171999999999997</c:v>
                </c:pt>
                <c:pt idx="113">
                  <c:v>96.171999999999997</c:v>
                </c:pt>
                <c:pt idx="114">
                  <c:v>96.171999999999997</c:v>
                </c:pt>
                <c:pt idx="115">
                  <c:v>96.171999999999997</c:v>
                </c:pt>
                <c:pt idx="116">
                  <c:v>95.35</c:v>
                </c:pt>
                <c:pt idx="117">
                  <c:v>95.35</c:v>
                </c:pt>
                <c:pt idx="118">
                  <c:v>95.35</c:v>
                </c:pt>
                <c:pt idx="119">
                  <c:v>95.35</c:v>
                </c:pt>
                <c:pt idx="120">
                  <c:v>95.35</c:v>
                </c:pt>
                <c:pt idx="121">
                  <c:v>95.35</c:v>
                </c:pt>
                <c:pt idx="122">
                  <c:v>95.35</c:v>
                </c:pt>
                <c:pt idx="123">
                  <c:v>95.35</c:v>
                </c:pt>
                <c:pt idx="124">
                  <c:v>95.35</c:v>
                </c:pt>
                <c:pt idx="125">
                  <c:v>95.35</c:v>
                </c:pt>
                <c:pt idx="126">
                  <c:v>94.227999999999994</c:v>
                </c:pt>
                <c:pt idx="127">
                  <c:v>93.093000000000004</c:v>
                </c:pt>
                <c:pt idx="128">
                  <c:v>93.093000000000004</c:v>
                </c:pt>
                <c:pt idx="129">
                  <c:v>93.093000000000004</c:v>
                </c:pt>
                <c:pt idx="130">
                  <c:v>93.093000000000004</c:v>
                </c:pt>
                <c:pt idx="131">
                  <c:v>93.093000000000004</c:v>
                </c:pt>
                <c:pt idx="132">
                  <c:v>93.093000000000004</c:v>
                </c:pt>
                <c:pt idx="133">
                  <c:v>93.093000000000004</c:v>
                </c:pt>
                <c:pt idx="134">
                  <c:v>93.093000000000004</c:v>
                </c:pt>
                <c:pt idx="135">
                  <c:v>93.093000000000004</c:v>
                </c:pt>
                <c:pt idx="136">
                  <c:v>93.093000000000004</c:v>
                </c:pt>
                <c:pt idx="137">
                  <c:v>93.093000000000004</c:v>
                </c:pt>
                <c:pt idx="138">
                  <c:v>93.093000000000004</c:v>
                </c:pt>
                <c:pt idx="139">
                  <c:v>93.093000000000004</c:v>
                </c:pt>
                <c:pt idx="140">
                  <c:v>93.093000000000004</c:v>
                </c:pt>
                <c:pt idx="141">
                  <c:v>93.093000000000004</c:v>
                </c:pt>
                <c:pt idx="142">
                  <c:v>93.093000000000004</c:v>
                </c:pt>
                <c:pt idx="143">
                  <c:v>93.093000000000004</c:v>
                </c:pt>
                <c:pt idx="144">
                  <c:v>93.093000000000004</c:v>
                </c:pt>
              </c:numCache>
            </c:numRef>
          </c:yVal>
          <c:smooth val="0"/>
          <c:extLst>
            <c:ext xmlns:c16="http://schemas.microsoft.com/office/drawing/2014/chart" uri="{C3380CC4-5D6E-409C-BE32-E72D297353CC}">
              <c16:uniqueId val="{00000000-3528-4607-BCEC-ABB1B0C58F35}"/>
            </c:ext>
          </c:extLst>
        </c:ser>
        <c:ser>
          <c:idx val="1"/>
          <c:order val="1"/>
          <c:tx>
            <c:strRef>
              <c:f>Sheet1!$C$1</c:f>
              <c:strCache>
                <c:ptCount val="1"/>
                <c:pt idx="0">
                  <c:v>1-5 Jahre (N = 895)</c:v>
                </c:pt>
              </c:strCache>
            </c:strRef>
          </c:tx>
          <c:spPr>
            <a:ln w="38100" cap="rnd">
              <a:solidFill>
                <a:srgbClr val="C00000"/>
              </a:solidFill>
              <a:round/>
            </a:ln>
            <a:effectLst/>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99.888000000000005</c:v>
                </c:pt>
                <c:pt idx="3">
                  <c:v>99.888000000000005</c:v>
                </c:pt>
                <c:pt idx="4">
                  <c:v>99.552999999999997</c:v>
                </c:pt>
                <c:pt idx="5">
                  <c:v>99.552999999999997</c:v>
                </c:pt>
                <c:pt idx="6">
                  <c:v>99.44</c:v>
                </c:pt>
                <c:pt idx="7">
                  <c:v>99.213999999999999</c:v>
                </c:pt>
                <c:pt idx="8">
                  <c:v>99.213999999999999</c:v>
                </c:pt>
                <c:pt idx="9">
                  <c:v>99.213999999999999</c:v>
                </c:pt>
                <c:pt idx="10">
                  <c:v>99.213999999999999</c:v>
                </c:pt>
                <c:pt idx="11">
                  <c:v>99.213999999999999</c:v>
                </c:pt>
                <c:pt idx="12">
                  <c:v>99.213999999999999</c:v>
                </c:pt>
                <c:pt idx="13">
                  <c:v>99.213999999999999</c:v>
                </c:pt>
                <c:pt idx="14">
                  <c:v>99.213999999999999</c:v>
                </c:pt>
                <c:pt idx="15">
                  <c:v>99.213999999999999</c:v>
                </c:pt>
                <c:pt idx="16">
                  <c:v>99.08</c:v>
                </c:pt>
                <c:pt idx="17">
                  <c:v>99.08</c:v>
                </c:pt>
                <c:pt idx="18">
                  <c:v>99.08</c:v>
                </c:pt>
                <c:pt idx="19">
                  <c:v>98.945999999999998</c:v>
                </c:pt>
                <c:pt idx="20">
                  <c:v>98.945999999999998</c:v>
                </c:pt>
                <c:pt idx="21">
                  <c:v>98.945999999999998</c:v>
                </c:pt>
                <c:pt idx="22">
                  <c:v>98.945999999999998</c:v>
                </c:pt>
                <c:pt idx="23">
                  <c:v>98.945999999999998</c:v>
                </c:pt>
                <c:pt idx="24">
                  <c:v>98.945999999999998</c:v>
                </c:pt>
                <c:pt idx="25">
                  <c:v>98.945999999999998</c:v>
                </c:pt>
                <c:pt idx="26">
                  <c:v>98.945999999999998</c:v>
                </c:pt>
                <c:pt idx="27">
                  <c:v>98.945999999999998</c:v>
                </c:pt>
                <c:pt idx="28">
                  <c:v>98.945999999999998</c:v>
                </c:pt>
                <c:pt idx="29">
                  <c:v>98.945999999999998</c:v>
                </c:pt>
                <c:pt idx="30">
                  <c:v>98.945999999999998</c:v>
                </c:pt>
                <c:pt idx="31">
                  <c:v>98.784999999999997</c:v>
                </c:pt>
                <c:pt idx="32">
                  <c:v>98.623000000000005</c:v>
                </c:pt>
                <c:pt idx="33">
                  <c:v>98.623000000000005</c:v>
                </c:pt>
                <c:pt idx="34">
                  <c:v>98.623000000000005</c:v>
                </c:pt>
                <c:pt idx="35">
                  <c:v>98.623000000000005</c:v>
                </c:pt>
                <c:pt idx="36">
                  <c:v>98.623000000000005</c:v>
                </c:pt>
                <c:pt idx="37">
                  <c:v>98.623000000000005</c:v>
                </c:pt>
                <c:pt idx="38">
                  <c:v>98.623000000000005</c:v>
                </c:pt>
                <c:pt idx="39">
                  <c:v>98.623000000000005</c:v>
                </c:pt>
                <c:pt idx="40">
                  <c:v>98.623000000000005</c:v>
                </c:pt>
                <c:pt idx="41">
                  <c:v>98.433999999999997</c:v>
                </c:pt>
                <c:pt idx="42">
                  <c:v>98.433999999999997</c:v>
                </c:pt>
                <c:pt idx="43">
                  <c:v>98.244</c:v>
                </c:pt>
                <c:pt idx="44">
                  <c:v>98.244</c:v>
                </c:pt>
                <c:pt idx="45">
                  <c:v>98.244</c:v>
                </c:pt>
                <c:pt idx="46">
                  <c:v>98.244</c:v>
                </c:pt>
                <c:pt idx="47">
                  <c:v>98.244</c:v>
                </c:pt>
                <c:pt idx="48">
                  <c:v>98.244</c:v>
                </c:pt>
                <c:pt idx="49">
                  <c:v>98.244</c:v>
                </c:pt>
                <c:pt idx="50">
                  <c:v>98.244</c:v>
                </c:pt>
                <c:pt idx="51">
                  <c:v>98.244</c:v>
                </c:pt>
                <c:pt idx="52">
                  <c:v>98.244</c:v>
                </c:pt>
                <c:pt idx="53">
                  <c:v>98.244</c:v>
                </c:pt>
                <c:pt idx="54">
                  <c:v>98.007000000000005</c:v>
                </c:pt>
                <c:pt idx="55">
                  <c:v>97.53</c:v>
                </c:pt>
                <c:pt idx="56">
                  <c:v>97.53</c:v>
                </c:pt>
                <c:pt idx="57">
                  <c:v>97.53</c:v>
                </c:pt>
                <c:pt idx="58">
                  <c:v>97.53</c:v>
                </c:pt>
                <c:pt idx="59">
                  <c:v>97.53</c:v>
                </c:pt>
                <c:pt idx="60">
                  <c:v>97.53</c:v>
                </c:pt>
                <c:pt idx="61">
                  <c:v>97.53</c:v>
                </c:pt>
                <c:pt idx="62">
                  <c:v>97.53</c:v>
                </c:pt>
                <c:pt idx="63">
                  <c:v>97.238</c:v>
                </c:pt>
                <c:pt idx="64">
                  <c:v>97.238</c:v>
                </c:pt>
                <c:pt idx="65">
                  <c:v>96.944999999999993</c:v>
                </c:pt>
                <c:pt idx="66">
                  <c:v>96.944999999999993</c:v>
                </c:pt>
                <c:pt idx="67">
                  <c:v>96.652000000000001</c:v>
                </c:pt>
                <c:pt idx="68">
                  <c:v>96.652000000000001</c:v>
                </c:pt>
                <c:pt idx="69">
                  <c:v>96.652000000000001</c:v>
                </c:pt>
                <c:pt idx="70">
                  <c:v>96.652000000000001</c:v>
                </c:pt>
                <c:pt idx="71">
                  <c:v>96.652000000000001</c:v>
                </c:pt>
                <c:pt idx="72">
                  <c:v>96.652000000000001</c:v>
                </c:pt>
                <c:pt idx="73">
                  <c:v>96.652000000000001</c:v>
                </c:pt>
                <c:pt idx="74">
                  <c:v>96.652000000000001</c:v>
                </c:pt>
                <c:pt idx="75">
                  <c:v>96.652000000000001</c:v>
                </c:pt>
                <c:pt idx="76">
                  <c:v>96.652000000000001</c:v>
                </c:pt>
                <c:pt idx="77">
                  <c:v>96.652000000000001</c:v>
                </c:pt>
                <c:pt idx="78">
                  <c:v>96.652000000000001</c:v>
                </c:pt>
                <c:pt idx="79">
                  <c:v>96.652000000000001</c:v>
                </c:pt>
                <c:pt idx="80">
                  <c:v>96.652000000000001</c:v>
                </c:pt>
                <c:pt idx="81">
                  <c:v>96.652000000000001</c:v>
                </c:pt>
                <c:pt idx="82">
                  <c:v>96.652000000000001</c:v>
                </c:pt>
                <c:pt idx="83">
                  <c:v>96.652000000000001</c:v>
                </c:pt>
                <c:pt idx="84">
                  <c:v>96.652000000000001</c:v>
                </c:pt>
                <c:pt idx="85">
                  <c:v>96.652000000000001</c:v>
                </c:pt>
                <c:pt idx="86">
                  <c:v>96.652000000000001</c:v>
                </c:pt>
                <c:pt idx="87">
                  <c:v>96.652000000000001</c:v>
                </c:pt>
                <c:pt idx="88">
                  <c:v>96.652000000000001</c:v>
                </c:pt>
                <c:pt idx="89">
                  <c:v>96.174000000000007</c:v>
                </c:pt>
                <c:pt idx="90">
                  <c:v>96.174000000000007</c:v>
                </c:pt>
                <c:pt idx="91">
                  <c:v>96.174000000000007</c:v>
                </c:pt>
                <c:pt idx="92">
                  <c:v>96.174000000000007</c:v>
                </c:pt>
                <c:pt idx="93">
                  <c:v>96.174000000000007</c:v>
                </c:pt>
                <c:pt idx="94">
                  <c:v>96.174000000000007</c:v>
                </c:pt>
                <c:pt idx="95">
                  <c:v>96.174000000000007</c:v>
                </c:pt>
                <c:pt idx="96">
                  <c:v>96.174000000000007</c:v>
                </c:pt>
                <c:pt idx="97">
                  <c:v>96.174000000000007</c:v>
                </c:pt>
                <c:pt idx="98">
                  <c:v>96.174000000000007</c:v>
                </c:pt>
                <c:pt idx="99">
                  <c:v>96.174000000000007</c:v>
                </c:pt>
                <c:pt idx="100">
                  <c:v>96.174000000000007</c:v>
                </c:pt>
                <c:pt idx="101">
                  <c:v>96.174000000000007</c:v>
                </c:pt>
                <c:pt idx="102">
                  <c:v>96.174000000000007</c:v>
                </c:pt>
                <c:pt idx="103">
                  <c:v>96.174000000000007</c:v>
                </c:pt>
                <c:pt idx="104">
                  <c:v>96.174000000000007</c:v>
                </c:pt>
                <c:pt idx="105">
                  <c:v>96.174000000000007</c:v>
                </c:pt>
                <c:pt idx="106">
                  <c:v>96.174000000000007</c:v>
                </c:pt>
                <c:pt idx="107">
                  <c:v>96.174000000000007</c:v>
                </c:pt>
                <c:pt idx="108">
                  <c:v>96.174000000000007</c:v>
                </c:pt>
                <c:pt idx="109">
                  <c:v>96.174000000000007</c:v>
                </c:pt>
                <c:pt idx="110">
                  <c:v>96.174000000000007</c:v>
                </c:pt>
                <c:pt idx="111">
                  <c:v>96.174000000000007</c:v>
                </c:pt>
                <c:pt idx="112">
                  <c:v>96.174000000000007</c:v>
                </c:pt>
                <c:pt idx="113">
                  <c:v>95.379000000000005</c:v>
                </c:pt>
                <c:pt idx="114">
                  <c:v>95.379000000000005</c:v>
                </c:pt>
                <c:pt idx="115">
                  <c:v>95.379000000000005</c:v>
                </c:pt>
                <c:pt idx="116">
                  <c:v>95.379000000000005</c:v>
                </c:pt>
                <c:pt idx="117">
                  <c:v>95.379000000000005</c:v>
                </c:pt>
                <c:pt idx="118">
                  <c:v>95.379000000000005</c:v>
                </c:pt>
                <c:pt idx="119">
                  <c:v>95.379000000000005</c:v>
                </c:pt>
                <c:pt idx="120">
                  <c:v>95.379000000000005</c:v>
                </c:pt>
                <c:pt idx="121">
                  <c:v>95.379000000000005</c:v>
                </c:pt>
                <c:pt idx="122">
                  <c:v>95.379000000000005</c:v>
                </c:pt>
                <c:pt idx="123">
                  <c:v>95.379000000000005</c:v>
                </c:pt>
                <c:pt idx="124">
                  <c:v>95.379000000000005</c:v>
                </c:pt>
                <c:pt idx="125">
                  <c:v>95.379000000000005</c:v>
                </c:pt>
                <c:pt idx="126">
                  <c:v>95.379000000000005</c:v>
                </c:pt>
                <c:pt idx="127">
                  <c:v>95.379000000000005</c:v>
                </c:pt>
                <c:pt idx="128">
                  <c:v>95.379000000000005</c:v>
                </c:pt>
                <c:pt idx="129">
                  <c:v>95.379000000000005</c:v>
                </c:pt>
                <c:pt idx="130">
                  <c:v>95.379000000000005</c:v>
                </c:pt>
                <c:pt idx="131">
                  <c:v>95.379000000000005</c:v>
                </c:pt>
                <c:pt idx="132">
                  <c:v>95.379000000000005</c:v>
                </c:pt>
                <c:pt idx="133">
                  <c:v>95.379000000000005</c:v>
                </c:pt>
                <c:pt idx="134">
                  <c:v>95.379000000000005</c:v>
                </c:pt>
                <c:pt idx="135">
                  <c:v>95.379000000000005</c:v>
                </c:pt>
                <c:pt idx="136">
                  <c:v>93.840999999999994</c:v>
                </c:pt>
                <c:pt idx="137">
                  <c:v>93.840999999999994</c:v>
                </c:pt>
                <c:pt idx="138">
                  <c:v>93.840999999999994</c:v>
                </c:pt>
                <c:pt idx="139">
                  <c:v>93.840999999999994</c:v>
                </c:pt>
                <c:pt idx="140">
                  <c:v>93.840999999999994</c:v>
                </c:pt>
                <c:pt idx="141">
                  <c:v>93.840999999999994</c:v>
                </c:pt>
                <c:pt idx="142">
                  <c:v>93.840999999999994</c:v>
                </c:pt>
                <c:pt idx="143">
                  <c:v>93.840999999999994</c:v>
                </c:pt>
                <c:pt idx="144">
                  <c:v>93.840999999999994</c:v>
                </c:pt>
              </c:numCache>
            </c:numRef>
          </c:yVal>
          <c:smooth val="0"/>
          <c:extLst>
            <c:ext xmlns:c16="http://schemas.microsoft.com/office/drawing/2014/chart" uri="{C3380CC4-5D6E-409C-BE32-E72D297353CC}">
              <c16:uniqueId val="{00000001-3528-4607-BCEC-ABB1B0C58F35}"/>
            </c:ext>
          </c:extLst>
        </c:ser>
        <c:ser>
          <c:idx val="2"/>
          <c:order val="2"/>
          <c:tx>
            <c:strRef>
              <c:f>Sheet1!$D$1</c:f>
              <c:strCache>
                <c:ptCount val="1"/>
                <c:pt idx="0">
                  <c:v>6-10 Jahre (N = 542)</c:v>
                </c:pt>
              </c:strCache>
            </c:strRef>
          </c:tx>
          <c:spPr>
            <a:ln w="38100" cap="rnd">
              <a:solidFill>
                <a:srgbClr val="FFC000"/>
              </a:solidFill>
              <a:round/>
            </a:ln>
            <a:effectLst/>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99.814999999999998</c:v>
                </c:pt>
                <c:pt idx="4">
                  <c:v>99.814999999999998</c:v>
                </c:pt>
                <c:pt idx="5">
                  <c:v>99.445999999999998</c:v>
                </c:pt>
                <c:pt idx="6">
                  <c:v>99.445999999999998</c:v>
                </c:pt>
                <c:pt idx="7">
                  <c:v>99.075000000000003</c:v>
                </c:pt>
                <c:pt idx="8">
                  <c:v>99.075000000000003</c:v>
                </c:pt>
                <c:pt idx="9">
                  <c:v>99.075000000000003</c:v>
                </c:pt>
                <c:pt idx="10">
                  <c:v>99.075000000000003</c:v>
                </c:pt>
                <c:pt idx="11">
                  <c:v>99.075000000000003</c:v>
                </c:pt>
                <c:pt idx="12">
                  <c:v>99.075000000000003</c:v>
                </c:pt>
                <c:pt idx="13">
                  <c:v>99.075000000000003</c:v>
                </c:pt>
                <c:pt idx="14">
                  <c:v>99.075000000000003</c:v>
                </c:pt>
                <c:pt idx="15">
                  <c:v>99.075000000000003</c:v>
                </c:pt>
                <c:pt idx="16">
                  <c:v>99.075000000000003</c:v>
                </c:pt>
                <c:pt idx="17">
                  <c:v>99.075000000000003</c:v>
                </c:pt>
                <c:pt idx="18">
                  <c:v>98.650999999999996</c:v>
                </c:pt>
                <c:pt idx="19">
                  <c:v>98.227000000000004</c:v>
                </c:pt>
                <c:pt idx="20">
                  <c:v>98.227000000000004</c:v>
                </c:pt>
                <c:pt idx="21">
                  <c:v>98.227000000000004</c:v>
                </c:pt>
                <c:pt idx="22">
                  <c:v>98.227000000000004</c:v>
                </c:pt>
                <c:pt idx="23">
                  <c:v>98.227000000000004</c:v>
                </c:pt>
                <c:pt idx="24">
                  <c:v>98.227000000000004</c:v>
                </c:pt>
                <c:pt idx="25">
                  <c:v>98.227000000000004</c:v>
                </c:pt>
                <c:pt idx="26">
                  <c:v>98.227000000000004</c:v>
                </c:pt>
                <c:pt idx="27">
                  <c:v>98.227000000000004</c:v>
                </c:pt>
                <c:pt idx="28">
                  <c:v>98.227000000000004</c:v>
                </c:pt>
                <c:pt idx="29">
                  <c:v>98.227000000000004</c:v>
                </c:pt>
                <c:pt idx="30">
                  <c:v>97.983999999999995</c:v>
                </c:pt>
                <c:pt idx="31">
                  <c:v>97.01</c:v>
                </c:pt>
                <c:pt idx="32">
                  <c:v>97.01</c:v>
                </c:pt>
                <c:pt idx="33">
                  <c:v>97.01</c:v>
                </c:pt>
                <c:pt idx="34">
                  <c:v>97.01</c:v>
                </c:pt>
                <c:pt idx="35">
                  <c:v>97.01</c:v>
                </c:pt>
                <c:pt idx="36">
                  <c:v>97.01</c:v>
                </c:pt>
                <c:pt idx="37">
                  <c:v>97.01</c:v>
                </c:pt>
                <c:pt idx="38">
                  <c:v>97.01</c:v>
                </c:pt>
                <c:pt idx="39">
                  <c:v>97.01</c:v>
                </c:pt>
                <c:pt idx="40">
                  <c:v>97.01</c:v>
                </c:pt>
                <c:pt idx="41">
                  <c:v>97.01</c:v>
                </c:pt>
                <c:pt idx="42">
                  <c:v>96.421000000000006</c:v>
                </c:pt>
                <c:pt idx="43">
                  <c:v>96.126000000000005</c:v>
                </c:pt>
                <c:pt idx="44">
                  <c:v>96.126000000000005</c:v>
                </c:pt>
                <c:pt idx="45">
                  <c:v>96.126000000000005</c:v>
                </c:pt>
                <c:pt idx="46">
                  <c:v>96.126000000000005</c:v>
                </c:pt>
                <c:pt idx="47">
                  <c:v>96.126000000000005</c:v>
                </c:pt>
                <c:pt idx="48">
                  <c:v>96.126000000000005</c:v>
                </c:pt>
                <c:pt idx="49">
                  <c:v>96.126000000000005</c:v>
                </c:pt>
                <c:pt idx="50">
                  <c:v>96.126000000000005</c:v>
                </c:pt>
                <c:pt idx="51">
                  <c:v>96.126000000000005</c:v>
                </c:pt>
                <c:pt idx="52">
                  <c:v>96.126000000000005</c:v>
                </c:pt>
                <c:pt idx="53">
                  <c:v>96.126000000000005</c:v>
                </c:pt>
                <c:pt idx="54">
                  <c:v>95.375</c:v>
                </c:pt>
                <c:pt idx="55">
                  <c:v>95.375</c:v>
                </c:pt>
                <c:pt idx="56">
                  <c:v>94.995999999999995</c:v>
                </c:pt>
                <c:pt idx="57">
                  <c:v>94.995999999999995</c:v>
                </c:pt>
                <c:pt idx="58">
                  <c:v>94.995999999999995</c:v>
                </c:pt>
                <c:pt idx="59">
                  <c:v>94.995999999999995</c:v>
                </c:pt>
                <c:pt idx="60">
                  <c:v>94.995999999999995</c:v>
                </c:pt>
                <c:pt idx="61">
                  <c:v>94.995999999999995</c:v>
                </c:pt>
                <c:pt idx="62">
                  <c:v>94.995999999999995</c:v>
                </c:pt>
                <c:pt idx="63">
                  <c:v>94.995999999999995</c:v>
                </c:pt>
                <c:pt idx="64">
                  <c:v>94.546000000000006</c:v>
                </c:pt>
                <c:pt idx="65">
                  <c:v>94.546000000000006</c:v>
                </c:pt>
                <c:pt idx="66">
                  <c:v>94.546000000000006</c:v>
                </c:pt>
                <c:pt idx="67">
                  <c:v>94.546000000000006</c:v>
                </c:pt>
                <c:pt idx="68">
                  <c:v>94.546000000000006</c:v>
                </c:pt>
                <c:pt idx="69">
                  <c:v>94.546000000000006</c:v>
                </c:pt>
                <c:pt idx="70">
                  <c:v>94.546000000000006</c:v>
                </c:pt>
                <c:pt idx="71">
                  <c:v>94.546000000000006</c:v>
                </c:pt>
                <c:pt idx="72">
                  <c:v>94.546000000000006</c:v>
                </c:pt>
                <c:pt idx="73">
                  <c:v>94.546000000000006</c:v>
                </c:pt>
                <c:pt idx="74">
                  <c:v>94.546000000000006</c:v>
                </c:pt>
                <c:pt idx="75">
                  <c:v>94.546000000000006</c:v>
                </c:pt>
                <c:pt idx="76">
                  <c:v>94.546000000000006</c:v>
                </c:pt>
                <c:pt idx="77">
                  <c:v>93.936000000000007</c:v>
                </c:pt>
                <c:pt idx="78">
                  <c:v>93.936000000000007</c:v>
                </c:pt>
                <c:pt idx="79">
                  <c:v>93.936000000000007</c:v>
                </c:pt>
                <c:pt idx="80">
                  <c:v>93.936000000000007</c:v>
                </c:pt>
                <c:pt idx="81">
                  <c:v>93.936000000000007</c:v>
                </c:pt>
                <c:pt idx="82">
                  <c:v>93.936000000000007</c:v>
                </c:pt>
                <c:pt idx="83">
                  <c:v>93.936000000000007</c:v>
                </c:pt>
                <c:pt idx="84">
                  <c:v>93.936000000000007</c:v>
                </c:pt>
                <c:pt idx="85">
                  <c:v>93.936000000000007</c:v>
                </c:pt>
                <c:pt idx="86">
                  <c:v>93.936000000000007</c:v>
                </c:pt>
                <c:pt idx="87">
                  <c:v>93.936000000000007</c:v>
                </c:pt>
                <c:pt idx="88">
                  <c:v>93.936000000000007</c:v>
                </c:pt>
                <c:pt idx="89">
                  <c:v>93.936000000000007</c:v>
                </c:pt>
                <c:pt idx="90">
                  <c:v>93.936000000000007</c:v>
                </c:pt>
                <c:pt idx="91">
                  <c:v>93.936000000000007</c:v>
                </c:pt>
                <c:pt idx="92">
                  <c:v>93.936000000000007</c:v>
                </c:pt>
                <c:pt idx="93">
                  <c:v>93.936000000000007</c:v>
                </c:pt>
                <c:pt idx="94">
                  <c:v>93.936000000000007</c:v>
                </c:pt>
                <c:pt idx="95">
                  <c:v>93.936000000000007</c:v>
                </c:pt>
                <c:pt idx="96">
                  <c:v>93.936000000000007</c:v>
                </c:pt>
                <c:pt idx="97">
                  <c:v>93.936000000000007</c:v>
                </c:pt>
                <c:pt idx="98">
                  <c:v>93.936000000000007</c:v>
                </c:pt>
                <c:pt idx="99">
                  <c:v>93.936000000000007</c:v>
                </c:pt>
                <c:pt idx="100">
                  <c:v>93.936000000000007</c:v>
                </c:pt>
                <c:pt idx="101">
                  <c:v>93.936000000000007</c:v>
                </c:pt>
                <c:pt idx="102">
                  <c:v>91.673000000000002</c:v>
                </c:pt>
                <c:pt idx="103">
                  <c:v>91.673000000000002</c:v>
                </c:pt>
                <c:pt idx="104">
                  <c:v>91.673000000000002</c:v>
                </c:pt>
                <c:pt idx="105">
                  <c:v>90.481999999999999</c:v>
                </c:pt>
                <c:pt idx="106">
                  <c:v>90.481999999999999</c:v>
                </c:pt>
                <c:pt idx="107">
                  <c:v>90.481999999999999</c:v>
                </c:pt>
                <c:pt idx="108">
                  <c:v>90.481999999999999</c:v>
                </c:pt>
                <c:pt idx="109">
                  <c:v>90.481999999999999</c:v>
                </c:pt>
                <c:pt idx="110">
                  <c:v>90.481999999999999</c:v>
                </c:pt>
                <c:pt idx="111">
                  <c:v>90.481999999999999</c:v>
                </c:pt>
                <c:pt idx="112">
                  <c:v>90.481999999999999</c:v>
                </c:pt>
                <c:pt idx="113">
                  <c:v>90.481999999999999</c:v>
                </c:pt>
                <c:pt idx="114">
                  <c:v>86.712000000000003</c:v>
                </c:pt>
                <c:pt idx="115">
                  <c:v>86.712000000000003</c:v>
                </c:pt>
                <c:pt idx="116">
                  <c:v>86.712000000000003</c:v>
                </c:pt>
                <c:pt idx="117">
                  <c:v>86.712000000000003</c:v>
                </c:pt>
                <c:pt idx="118">
                  <c:v>86.712000000000003</c:v>
                </c:pt>
                <c:pt idx="119">
                  <c:v>86.712000000000003</c:v>
                </c:pt>
                <c:pt idx="120">
                  <c:v>86.712000000000003</c:v>
                </c:pt>
                <c:pt idx="121">
                  <c:v>86.712000000000003</c:v>
                </c:pt>
                <c:pt idx="122">
                  <c:v>86.712000000000003</c:v>
                </c:pt>
                <c:pt idx="123">
                  <c:v>86.712000000000003</c:v>
                </c:pt>
                <c:pt idx="124">
                  <c:v>86.712000000000003</c:v>
                </c:pt>
                <c:pt idx="125">
                  <c:v>86.712000000000003</c:v>
                </c:pt>
                <c:pt idx="126">
                  <c:v>86.712000000000003</c:v>
                </c:pt>
                <c:pt idx="127">
                  <c:v>86.712000000000003</c:v>
                </c:pt>
                <c:pt idx="128">
                  <c:v>86.712000000000003</c:v>
                </c:pt>
                <c:pt idx="129">
                  <c:v>86.712000000000003</c:v>
                </c:pt>
                <c:pt idx="130">
                  <c:v>86.712000000000003</c:v>
                </c:pt>
                <c:pt idx="131">
                  <c:v>86.712000000000003</c:v>
                </c:pt>
                <c:pt idx="132">
                  <c:v>86.712000000000003</c:v>
                </c:pt>
                <c:pt idx="133">
                  <c:v>86.712000000000003</c:v>
                </c:pt>
                <c:pt idx="134">
                  <c:v>86.712000000000003</c:v>
                </c:pt>
                <c:pt idx="135">
                  <c:v>86.712000000000003</c:v>
                </c:pt>
                <c:pt idx="136">
                  <c:v>86.712000000000003</c:v>
                </c:pt>
                <c:pt idx="137">
                  <c:v>86.712000000000003</c:v>
                </c:pt>
                <c:pt idx="138">
                  <c:v>86.712000000000003</c:v>
                </c:pt>
                <c:pt idx="139">
                  <c:v>86.712000000000003</c:v>
                </c:pt>
                <c:pt idx="140">
                  <c:v>86.712000000000003</c:v>
                </c:pt>
                <c:pt idx="141">
                  <c:v>86.712000000000003</c:v>
                </c:pt>
                <c:pt idx="142">
                  <c:v>86.712000000000003</c:v>
                </c:pt>
                <c:pt idx="143">
                  <c:v>86.712000000000003</c:v>
                </c:pt>
                <c:pt idx="144">
                  <c:v>86.712000000000003</c:v>
                </c:pt>
              </c:numCache>
            </c:numRef>
          </c:yVal>
          <c:smooth val="0"/>
          <c:extLst>
            <c:ext xmlns:c16="http://schemas.microsoft.com/office/drawing/2014/chart" uri="{C3380CC4-5D6E-409C-BE32-E72D297353CC}">
              <c16:uniqueId val="{00000002-3528-4607-BCEC-ABB1B0C58F35}"/>
            </c:ext>
          </c:extLst>
        </c:ser>
        <c:ser>
          <c:idx val="3"/>
          <c:order val="3"/>
          <c:tx>
            <c:strRef>
              <c:f>Sheet1!$E$1</c:f>
              <c:strCache>
                <c:ptCount val="1"/>
                <c:pt idx="0">
                  <c:v>11-17 Jahre (N = 1,373)</c:v>
                </c:pt>
              </c:strCache>
            </c:strRef>
          </c:tx>
          <c:spPr>
            <a:ln w="38100" cap="rnd">
              <a:solidFill>
                <a:srgbClr val="006600"/>
              </a:solidFill>
              <a:round/>
            </a:ln>
            <a:effectLst/>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99.927000000000007</c:v>
                </c:pt>
                <c:pt idx="3">
                  <c:v>99.709000000000003</c:v>
                </c:pt>
                <c:pt idx="4">
                  <c:v>99.415999999999997</c:v>
                </c:pt>
                <c:pt idx="5">
                  <c:v>98.977000000000004</c:v>
                </c:pt>
                <c:pt idx="6">
                  <c:v>98.462000000000003</c:v>
                </c:pt>
                <c:pt idx="7">
                  <c:v>97.798000000000002</c:v>
                </c:pt>
                <c:pt idx="8">
                  <c:v>97.724000000000004</c:v>
                </c:pt>
                <c:pt idx="9">
                  <c:v>97.649000000000001</c:v>
                </c:pt>
                <c:pt idx="10">
                  <c:v>97.649000000000001</c:v>
                </c:pt>
                <c:pt idx="11">
                  <c:v>97.649000000000001</c:v>
                </c:pt>
                <c:pt idx="12">
                  <c:v>97.649000000000001</c:v>
                </c:pt>
                <c:pt idx="13">
                  <c:v>97.649000000000001</c:v>
                </c:pt>
                <c:pt idx="14">
                  <c:v>97.649000000000001</c:v>
                </c:pt>
                <c:pt idx="15">
                  <c:v>97.649000000000001</c:v>
                </c:pt>
                <c:pt idx="16">
                  <c:v>97.56</c:v>
                </c:pt>
                <c:pt idx="17">
                  <c:v>97.111999999999995</c:v>
                </c:pt>
                <c:pt idx="18">
                  <c:v>96.662999999999997</c:v>
                </c:pt>
                <c:pt idx="19">
                  <c:v>96.302000000000007</c:v>
                </c:pt>
                <c:pt idx="20">
                  <c:v>96.302000000000007</c:v>
                </c:pt>
                <c:pt idx="21">
                  <c:v>96.302000000000007</c:v>
                </c:pt>
                <c:pt idx="22">
                  <c:v>96.302000000000007</c:v>
                </c:pt>
                <c:pt idx="23">
                  <c:v>96.302000000000007</c:v>
                </c:pt>
                <c:pt idx="24">
                  <c:v>96.302000000000007</c:v>
                </c:pt>
                <c:pt idx="25">
                  <c:v>96.302000000000007</c:v>
                </c:pt>
                <c:pt idx="26">
                  <c:v>96.302000000000007</c:v>
                </c:pt>
                <c:pt idx="27">
                  <c:v>96.302000000000007</c:v>
                </c:pt>
                <c:pt idx="28">
                  <c:v>96.302000000000007</c:v>
                </c:pt>
                <c:pt idx="29">
                  <c:v>96.302000000000007</c:v>
                </c:pt>
                <c:pt idx="30">
                  <c:v>96.302000000000007</c:v>
                </c:pt>
                <c:pt idx="31">
                  <c:v>95.861999999999995</c:v>
                </c:pt>
                <c:pt idx="32">
                  <c:v>95.751000000000005</c:v>
                </c:pt>
                <c:pt idx="33">
                  <c:v>95.64</c:v>
                </c:pt>
                <c:pt idx="34">
                  <c:v>95.64</c:v>
                </c:pt>
                <c:pt idx="35">
                  <c:v>95.64</c:v>
                </c:pt>
                <c:pt idx="36">
                  <c:v>95.64</c:v>
                </c:pt>
                <c:pt idx="37">
                  <c:v>95.64</c:v>
                </c:pt>
                <c:pt idx="38">
                  <c:v>95.64</c:v>
                </c:pt>
                <c:pt idx="39">
                  <c:v>95.501000000000005</c:v>
                </c:pt>
                <c:pt idx="40">
                  <c:v>95.218999999999994</c:v>
                </c:pt>
                <c:pt idx="41">
                  <c:v>95.078000000000003</c:v>
                </c:pt>
                <c:pt idx="42">
                  <c:v>94.513000000000005</c:v>
                </c:pt>
                <c:pt idx="43">
                  <c:v>94.370999999999995</c:v>
                </c:pt>
                <c:pt idx="44">
                  <c:v>94.370999999999995</c:v>
                </c:pt>
                <c:pt idx="45">
                  <c:v>94.370999999999995</c:v>
                </c:pt>
                <c:pt idx="46">
                  <c:v>94.370999999999995</c:v>
                </c:pt>
                <c:pt idx="47">
                  <c:v>94.370999999999995</c:v>
                </c:pt>
                <c:pt idx="48">
                  <c:v>94.370999999999995</c:v>
                </c:pt>
                <c:pt idx="49">
                  <c:v>94.370999999999995</c:v>
                </c:pt>
                <c:pt idx="50">
                  <c:v>94.370999999999995</c:v>
                </c:pt>
                <c:pt idx="51">
                  <c:v>94.194999999999993</c:v>
                </c:pt>
                <c:pt idx="52">
                  <c:v>94.194999999999993</c:v>
                </c:pt>
                <c:pt idx="53">
                  <c:v>94.018000000000001</c:v>
                </c:pt>
                <c:pt idx="54">
                  <c:v>94.018000000000001</c:v>
                </c:pt>
                <c:pt idx="55">
                  <c:v>93.658000000000001</c:v>
                </c:pt>
                <c:pt idx="56">
                  <c:v>93.658000000000001</c:v>
                </c:pt>
                <c:pt idx="57">
                  <c:v>93.658000000000001</c:v>
                </c:pt>
                <c:pt idx="58">
                  <c:v>93.658000000000001</c:v>
                </c:pt>
                <c:pt idx="59">
                  <c:v>93.658000000000001</c:v>
                </c:pt>
                <c:pt idx="60">
                  <c:v>93.658000000000001</c:v>
                </c:pt>
                <c:pt idx="61">
                  <c:v>93.658000000000001</c:v>
                </c:pt>
                <c:pt idx="62">
                  <c:v>93.658000000000001</c:v>
                </c:pt>
                <c:pt idx="63">
                  <c:v>93.658000000000001</c:v>
                </c:pt>
                <c:pt idx="64">
                  <c:v>93.179000000000002</c:v>
                </c:pt>
                <c:pt idx="65">
                  <c:v>92.938000000000002</c:v>
                </c:pt>
                <c:pt idx="66">
                  <c:v>92.453000000000003</c:v>
                </c:pt>
                <c:pt idx="67">
                  <c:v>92.206999999999994</c:v>
                </c:pt>
                <c:pt idx="68">
                  <c:v>92.206999999999994</c:v>
                </c:pt>
                <c:pt idx="69">
                  <c:v>92.206999999999994</c:v>
                </c:pt>
                <c:pt idx="70">
                  <c:v>92.206999999999994</c:v>
                </c:pt>
                <c:pt idx="71">
                  <c:v>92.206999999999994</c:v>
                </c:pt>
                <c:pt idx="72">
                  <c:v>92.206999999999994</c:v>
                </c:pt>
                <c:pt idx="73">
                  <c:v>92.206999999999994</c:v>
                </c:pt>
                <c:pt idx="74">
                  <c:v>92.206999999999994</c:v>
                </c:pt>
                <c:pt idx="75">
                  <c:v>92.206999999999994</c:v>
                </c:pt>
                <c:pt idx="76">
                  <c:v>92.206999999999994</c:v>
                </c:pt>
                <c:pt idx="77">
                  <c:v>92.206999999999994</c:v>
                </c:pt>
                <c:pt idx="78">
                  <c:v>91.88</c:v>
                </c:pt>
                <c:pt idx="79">
                  <c:v>91.88</c:v>
                </c:pt>
                <c:pt idx="80">
                  <c:v>91.543999999999997</c:v>
                </c:pt>
                <c:pt idx="81">
                  <c:v>91.543999999999997</c:v>
                </c:pt>
                <c:pt idx="82">
                  <c:v>91.543999999999997</c:v>
                </c:pt>
                <c:pt idx="83">
                  <c:v>91.543999999999997</c:v>
                </c:pt>
                <c:pt idx="84">
                  <c:v>91.543999999999997</c:v>
                </c:pt>
                <c:pt idx="85">
                  <c:v>91.543999999999997</c:v>
                </c:pt>
                <c:pt idx="86">
                  <c:v>91.543999999999997</c:v>
                </c:pt>
                <c:pt idx="87">
                  <c:v>91.543999999999997</c:v>
                </c:pt>
                <c:pt idx="88">
                  <c:v>91.084000000000003</c:v>
                </c:pt>
                <c:pt idx="89">
                  <c:v>90.623999999999995</c:v>
                </c:pt>
                <c:pt idx="90">
                  <c:v>90.155000000000001</c:v>
                </c:pt>
                <c:pt idx="91">
                  <c:v>90.155000000000001</c:v>
                </c:pt>
                <c:pt idx="92">
                  <c:v>90.155000000000001</c:v>
                </c:pt>
                <c:pt idx="93">
                  <c:v>90.155000000000001</c:v>
                </c:pt>
                <c:pt idx="94">
                  <c:v>90.155000000000001</c:v>
                </c:pt>
                <c:pt idx="95">
                  <c:v>90.155000000000001</c:v>
                </c:pt>
                <c:pt idx="96">
                  <c:v>90.155000000000001</c:v>
                </c:pt>
                <c:pt idx="97">
                  <c:v>90.155000000000001</c:v>
                </c:pt>
                <c:pt idx="98">
                  <c:v>90.155000000000001</c:v>
                </c:pt>
                <c:pt idx="99">
                  <c:v>90.155000000000001</c:v>
                </c:pt>
                <c:pt idx="100">
                  <c:v>90.155000000000001</c:v>
                </c:pt>
                <c:pt idx="101">
                  <c:v>89.438999999999993</c:v>
                </c:pt>
                <c:pt idx="102">
                  <c:v>89.438999999999993</c:v>
                </c:pt>
                <c:pt idx="103">
                  <c:v>89.438999999999993</c:v>
                </c:pt>
                <c:pt idx="104">
                  <c:v>89.438999999999993</c:v>
                </c:pt>
                <c:pt idx="105">
                  <c:v>89.438999999999993</c:v>
                </c:pt>
                <c:pt idx="106">
                  <c:v>89.438999999999993</c:v>
                </c:pt>
                <c:pt idx="107">
                  <c:v>89.438999999999993</c:v>
                </c:pt>
                <c:pt idx="108">
                  <c:v>89.438999999999993</c:v>
                </c:pt>
                <c:pt idx="109">
                  <c:v>89.438999999999993</c:v>
                </c:pt>
                <c:pt idx="110">
                  <c:v>89.438999999999993</c:v>
                </c:pt>
                <c:pt idx="111">
                  <c:v>89.438999999999993</c:v>
                </c:pt>
                <c:pt idx="112">
                  <c:v>88.488</c:v>
                </c:pt>
                <c:pt idx="113">
                  <c:v>87.515000000000001</c:v>
                </c:pt>
                <c:pt idx="114">
                  <c:v>87.515000000000001</c:v>
                </c:pt>
                <c:pt idx="115">
                  <c:v>86.543000000000006</c:v>
                </c:pt>
                <c:pt idx="116">
                  <c:v>86.543000000000006</c:v>
                </c:pt>
                <c:pt idx="117">
                  <c:v>86.543000000000006</c:v>
                </c:pt>
                <c:pt idx="118">
                  <c:v>86.543000000000006</c:v>
                </c:pt>
                <c:pt idx="119">
                  <c:v>86.543000000000006</c:v>
                </c:pt>
                <c:pt idx="120">
                  <c:v>86.543000000000006</c:v>
                </c:pt>
                <c:pt idx="121">
                  <c:v>86.543000000000006</c:v>
                </c:pt>
                <c:pt idx="122">
                  <c:v>86.543000000000006</c:v>
                </c:pt>
                <c:pt idx="123">
                  <c:v>86.543000000000006</c:v>
                </c:pt>
                <c:pt idx="124">
                  <c:v>85.100999999999999</c:v>
                </c:pt>
                <c:pt idx="125">
                  <c:v>85.100999999999999</c:v>
                </c:pt>
                <c:pt idx="126">
                  <c:v>85.100999999999999</c:v>
                </c:pt>
                <c:pt idx="127">
                  <c:v>85.100999999999999</c:v>
                </c:pt>
                <c:pt idx="128">
                  <c:v>85.100999999999999</c:v>
                </c:pt>
                <c:pt idx="129">
                  <c:v>85.100999999999999</c:v>
                </c:pt>
                <c:pt idx="130">
                  <c:v>85.100999999999999</c:v>
                </c:pt>
                <c:pt idx="131">
                  <c:v>85.100999999999999</c:v>
                </c:pt>
                <c:pt idx="132">
                  <c:v>85.100999999999999</c:v>
                </c:pt>
                <c:pt idx="133">
                  <c:v>85.100999999999999</c:v>
                </c:pt>
                <c:pt idx="134">
                  <c:v>85.100999999999999</c:v>
                </c:pt>
                <c:pt idx="135">
                  <c:v>85.100999999999999</c:v>
                </c:pt>
                <c:pt idx="136">
                  <c:v>85.100999999999999</c:v>
                </c:pt>
                <c:pt idx="137">
                  <c:v>85.100999999999999</c:v>
                </c:pt>
                <c:pt idx="138">
                  <c:v>85.100999999999999</c:v>
                </c:pt>
                <c:pt idx="139">
                  <c:v>85.100999999999999</c:v>
                </c:pt>
                <c:pt idx="140">
                  <c:v>85.100999999999999</c:v>
                </c:pt>
                <c:pt idx="141">
                  <c:v>85.100999999999999</c:v>
                </c:pt>
                <c:pt idx="142">
                  <c:v>85.100999999999999</c:v>
                </c:pt>
                <c:pt idx="143">
                  <c:v>85.100999999999999</c:v>
                </c:pt>
                <c:pt idx="144">
                  <c:v>85.100999999999999</c:v>
                </c:pt>
              </c:numCache>
            </c:numRef>
          </c:yVal>
          <c:smooth val="0"/>
          <c:extLst>
            <c:ext xmlns:c16="http://schemas.microsoft.com/office/drawing/2014/chart" uri="{C3380CC4-5D6E-409C-BE32-E72D297353CC}">
              <c16:uniqueId val="{00000003-3528-4607-BCEC-ABB1B0C58F35}"/>
            </c:ext>
          </c:extLst>
        </c:ser>
        <c:dLbls>
          <c:showLegendKey val="0"/>
          <c:showVal val="0"/>
          <c:showCatName val="0"/>
          <c:showSerName val="0"/>
          <c:showPercent val="0"/>
          <c:showBubbleSize val="0"/>
        </c:dLbls>
        <c:axId val="35619968"/>
        <c:axId val="35621504"/>
      </c:scatterChart>
      <c:valAx>
        <c:axId val="35619968"/>
        <c:scaling>
          <c:orientation val="minMax"/>
          <c:max val="1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35621504"/>
        <c:crosses val="autoZero"/>
        <c:crossBetween val="midCat"/>
        <c:majorUnit val="1"/>
      </c:valAx>
      <c:valAx>
        <c:axId val="35621504"/>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nSpc>
                    <a:spcPct val="150000"/>
                  </a:lnSpc>
                  <a:defRPr sz="1200" b="0" i="0" u="none" strike="noStrike" kern="1200" baseline="0">
                    <a:solidFill>
                      <a:schemeClr val="tx1">
                        <a:lumMod val="65000"/>
                        <a:lumOff val="35000"/>
                      </a:schemeClr>
                    </a:solidFill>
                    <a:latin typeface="+mn-lt"/>
                    <a:ea typeface="+mn-ea"/>
                    <a:cs typeface="+mn-cs"/>
                  </a:defRPr>
                </a:pPr>
                <a:r>
                  <a:rPr lang="en-US" dirty="0" err="1"/>
                  <a:t>Anteil</a:t>
                </a:r>
                <a:r>
                  <a:rPr lang="en-US" dirty="0"/>
                  <a:t> der </a:t>
                </a:r>
                <a:r>
                  <a:rPr lang="en-US" dirty="0" err="1"/>
                  <a:t>Patienten</a:t>
                </a:r>
                <a:r>
                  <a:rPr lang="en-US" dirty="0"/>
                  <a:t> </a:t>
                </a:r>
                <a:r>
                  <a:rPr lang="en-US" dirty="0" err="1"/>
                  <a:t>ohne</a:t>
                </a:r>
                <a:r>
                  <a:rPr lang="en-US" dirty="0"/>
                  <a:t> </a:t>
                </a:r>
                <a:r>
                  <a:rPr lang="en-US" dirty="0" err="1"/>
                  <a:t>schwere</a:t>
                </a:r>
                <a:r>
                  <a:rPr lang="en-US" dirty="0"/>
                  <a:t> </a:t>
                </a:r>
                <a:r>
                  <a:rPr lang="en-US" dirty="0" err="1"/>
                  <a:t>renale</a:t>
                </a:r>
                <a:r>
                  <a:rPr lang="en-US" dirty="0"/>
                  <a:t> </a:t>
                </a:r>
                <a:r>
                  <a:rPr lang="en-US" dirty="0" err="1"/>
                  <a:t>Dysfunktion</a:t>
                </a:r>
                <a:r>
                  <a:rPr lang="en-US" dirty="0"/>
                  <a:t> in %</a:t>
                </a:r>
              </a:p>
            </c:rich>
          </c:tx>
          <c:layout>
            <c:manualLayout>
              <c:xMode val="edge"/>
              <c:yMode val="edge"/>
              <c:x val="1.2762989803265803E-2"/>
              <c:y val="0.12379370925408852"/>
            </c:manualLayout>
          </c:layout>
          <c:overlay val="0"/>
          <c:spPr>
            <a:noFill/>
            <a:ln>
              <a:noFill/>
            </a:ln>
            <a:effectLst/>
          </c:spPr>
          <c:txPr>
            <a:bodyPr rot="-5400000" spcFirstLastPara="1" vertOverflow="ellipsis" vert="horz" wrap="square" anchor="ctr" anchorCtr="1"/>
            <a:lstStyle/>
            <a:p>
              <a:pPr>
                <a:lnSpc>
                  <a:spcPct val="150000"/>
                </a:lnSpc>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35619968"/>
        <c:crosses val="autoZero"/>
        <c:crossBetween val="midCat"/>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Sheet1!$A$2:$A$7</c:f>
              <c:strCache>
                <c:ptCount val="6"/>
                <c:pt idx="0">
                  <c:v>Cyclosporin A</c:v>
                </c:pt>
                <c:pt idx="1">
                  <c:v>Tacrolimus</c:v>
                </c:pt>
                <c:pt idx="2">
                  <c:v>Sirolimus/ Everolimus</c:v>
                </c:pt>
                <c:pt idx="3">
                  <c:v>MMF/MPA</c:v>
                </c:pt>
                <c:pt idx="4">
                  <c:v>Azathioprin</c:v>
                </c:pt>
                <c:pt idx="5">
                  <c:v>Prednisone</c:v>
                </c:pt>
              </c:strCache>
            </c:strRef>
          </c:cat>
          <c:val>
            <c:numRef>
              <c:f>Sheet1!$B$2:$B$7</c:f>
              <c:numCache>
                <c:formatCode>General</c:formatCode>
                <c:ptCount val="6"/>
                <c:pt idx="0">
                  <c:v>15.1081</c:v>
                </c:pt>
                <c:pt idx="1">
                  <c:v>84.164100000000005</c:v>
                </c:pt>
                <c:pt idx="2">
                  <c:v>10.652799999999999</c:v>
                </c:pt>
                <c:pt idx="3">
                  <c:v>81.230699999999999</c:v>
                </c:pt>
                <c:pt idx="4">
                  <c:v>11.6012</c:v>
                </c:pt>
                <c:pt idx="5">
                  <c:v>58.557600000000001</c:v>
                </c:pt>
              </c:numCache>
            </c:numRef>
          </c:val>
          <c:extLst>
            <c:ext xmlns:c16="http://schemas.microsoft.com/office/drawing/2014/chart" uri="{C3380CC4-5D6E-409C-BE32-E72D297353CC}">
              <c16:uniqueId val="{00000000-3329-48BE-97AB-C37EA4746E44}"/>
            </c:ext>
          </c:extLst>
        </c:ser>
        <c:dLbls>
          <c:showLegendKey val="0"/>
          <c:showVal val="0"/>
          <c:showCatName val="0"/>
          <c:showSerName val="0"/>
          <c:showPercent val="0"/>
          <c:showBubbleSize val="0"/>
        </c:dLbls>
        <c:gapWidth val="35"/>
        <c:axId val="683670632"/>
        <c:axId val="683671024"/>
      </c:barChart>
      <c:catAx>
        <c:axId val="6836706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de-DE"/>
          </a:p>
        </c:txPr>
        <c:crossAx val="683671024"/>
        <c:crosses val="autoZero"/>
        <c:auto val="1"/>
        <c:lblAlgn val="ctr"/>
        <c:lblOffset val="100"/>
        <c:tickLblSkip val="1"/>
        <c:noMultiLvlLbl val="0"/>
      </c:catAx>
      <c:valAx>
        <c:axId val="683671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err="1">
                    <a:solidFill>
                      <a:schemeClr val="bg2"/>
                    </a:solidFill>
                  </a:rPr>
                  <a:t>Patienten</a:t>
                </a:r>
                <a:r>
                  <a:rPr lang="en-US" sz="1700" dirty="0">
                    <a:solidFill>
                      <a:schemeClr val="bg2"/>
                    </a:solidFill>
                  </a:rPr>
                  <a:t> (%)</a:t>
                </a: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de-DE"/>
          </a:p>
        </c:txPr>
        <c:crossAx val="683670632"/>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92431759436833"/>
          <c:y val="0.16039414455929588"/>
          <c:w val="0.40268161595234581"/>
          <c:h val="0.61319994552938428"/>
        </c:manualLayout>
      </c:layout>
      <c:pieChart>
        <c:varyColors val="1"/>
        <c:ser>
          <c:idx val="0"/>
          <c:order val="0"/>
          <c:tx>
            <c:strRef>
              <c:f>Sheet1!$B$1</c:f>
              <c:strCache>
                <c:ptCount val="1"/>
                <c:pt idx="0">
                  <c:v>%</c:v>
                </c:pt>
              </c:strCache>
            </c:strRef>
          </c:tx>
          <c:spPr>
            <a:ln>
              <a:solidFill>
                <a:srgbClr val="000000"/>
              </a:solidFill>
            </a:ln>
          </c:spPr>
          <c:dPt>
            <c:idx val="0"/>
            <c:bubble3D val="0"/>
            <c:spPr>
              <a:solidFill>
                <a:schemeClr val="accent1"/>
              </a:solidFill>
              <a:ln>
                <a:solidFill>
                  <a:srgbClr val="000000"/>
                </a:solidFill>
              </a:ln>
            </c:spPr>
            <c:extLst>
              <c:ext xmlns:c16="http://schemas.microsoft.com/office/drawing/2014/chart" uri="{C3380CC4-5D6E-409C-BE32-E72D297353CC}">
                <c16:uniqueId val="{00000001-D92E-4C00-9A1C-39DC51425E6C}"/>
              </c:ext>
            </c:extLst>
          </c:dPt>
          <c:dPt>
            <c:idx val="1"/>
            <c:bubble3D val="0"/>
            <c:spPr>
              <a:solidFill>
                <a:srgbClr val="00B0F0"/>
              </a:solidFill>
              <a:ln>
                <a:solidFill>
                  <a:srgbClr val="000000"/>
                </a:solidFill>
              </a:ln>
            </c:spPr>
            <c:extLst>
              <c:ext xmlns:c16="http://schemas.microsoft.com/office/drawing/2014/chart" uri="{C3380CC4-5D6E-409C-BE32-E72D297353CC}">
                <c16:uniqueId val="{00000003-D92E-4C00-9A1C-39DC51425E6C}"/>
              </c:ext>
            </c:extLst>
          </c:dPt>
          <c:dPt>
            <c:idx val="2"/>
            <c:bubble3D val="0"/>
            <c:spPr>
              <a:solidFill>
                <a:schemeClr val="tx2"/>
              </a:solidFill>
              <a:ln>
                <a:solidFill>
                  <a:srgbClr val="000000"/>
                </a:solidFill>
              </a:ln>
            </c:spPr>
            <c:extLst>
              <c:ext xmlns:c16="http://schemas.microsoft.com/office/drawing/2014/chart" uri="{C3380CC4-5D6E-409C-BE32-E72D297353CC}">
                <c16:uniqueId val="{00000005-D92E-4C00-9A1C-39DC51425E6C}"/>
              </c:ext>
            </c:extLst>
          </c:dPt>
          <c:dPt>
            <c:idx val="3"/>
            <c:bubble3D val="0"/>
            <c:spPr>
              <a:solidFill>
                <a:srgbClr val="C00000"/>
              </a:solidFill>
              <a:ln>
                <a:solidFill>
                  <a:srgbClr val="000000"/>
                </a:solidFill>
              </a:ln>
            </c:spPr>
            <c:extLst>
              <c:ext xmlns:c16="http://schemas.microsoft.com/office/drawing/2014/chart" uri="{C3380CC4-5D6E-409C-BE32-E72D297353CC}">
                <c16:uniqueId val="{00000007-D92E-4C00-9A1C-39DC51425E6C}"/>
              </c:ext>
            </c:extLst>
          </c:dPt>
          <c:dPt>
            <c:idx val="4"/>
            <c:bubble3D val="0"/>
            <c:spPr>
              <a:solidFill>
                <a:schemeClr val="accent2"/>
              </a:solidFill>
              <a:ln>
                <a:solidFill>
                  <a:srgbClr val="000000"/>
                </a:solidFill>
              </a:ln>
            </c:spPr>
            <c:extLst>
              <c:ext xmlns:c16="http://schemas.microsoft.com/office/drawing/2014/chart" uri="{C3380CC4-5D6E-409C-BE32-E72D297353CC}">
                <c16:uniqueId val="{00000009-D92E-4C00-9A1C-39DC51425E6C}"/>
              </c:ext>
            </c:extLst>
          </c:dPt>
          <c:dPt>
            <c:idx val="5"/>
            <c:bubble3D val="0"/>
            <c:spPr>
              <a:solidFill>
                <a:srgbClr val="FF00FF"/>
              </a:solidFill>
              <a:ln>
                <a:solidFill>
                  <a:srgbClr val="000000"/>
                </a:solidFill>
              </a:ln>
            </c:spPr>
            <c:extLst>
              <c:ext xmlns:c16="http://schemas.microsoft.com/office/drawing/2014/chart" uri="{C3380CC4-5D6E-409C-BE32-E72D297353CC}">
                <c16:uniqueId val="{0000000B-D92E-4C00-9A1C-39DC51425E6C}"/>
              </c:ext>
            </c:extLst>
          </c:dPt>
          <c:dPt>
            <c:idx val="6"/>
            <c:bubble3D val="0"/>
            <c:spPr>
              <a:solidFill>
                <a:srgbClr val="00FF00"/>
              </a:solidFill>
              <a:ln>
                <a:solidFill>
                  <a:srgbClr val="000000"/>
                </a:solidFill>
              </a:ln>
            </c:spPr>
            <c:extLst>
              <c:ext xmlns:c16="http://schemas.microsoft.com/office/drawing/2014/chart" uri="{C3380CC4-5D6E-409C-BE32-E72D297353CC}">
                <c16:uniqueId val="{0000000D-D92E-4C00-9A1C-39DC51425E6C}"/>
              </c:ext>
            </c:extLst>
          </c:dPt>
          <c:dPt>
            <c:idx val="7"/>
            <c:bubble3D val="0"/>
            <c:spPr>
              <a:solidFill>
                <a:srgbClr val="FFC000"/>
              </a:solidFill>
              <a:ln>
                <a:solidFill>
                  <a:srgbClr val="000000"/>
                </a:solidFill>
              </a:ln>
            </c:spPr>
            <c:extLst>
              <c:ext xmlns:c16="http://schemas.microsoft.com/office/drawing/2014/chart" uri="{C3380CC4-5D6E-409C-BE32-E72D297353CC}">
                <c16:uniqueId val="{0000000F-D92E-4C00-9A1C-39DC51425E6C}"/>
              </c:ext>
            </c:extLst>
          </c:dPt>
          <c:dLbls>
            <c:dLbl>
              <c:idx val="4"/>
              <c:layout>
                <c:manualLayout>
                  <c:x val="-2.7190001457489479E-2"/>
                  <c:y val="-1.9109856849115672E-2"/>
                </c:manualLayout>
              </c:layout>
              <c:numFmt formatCode="0.0%" sourceLinked="0"/>
              <c:spPr>
                <a:noFill/>
                <a:ln>
                  <a:noFill/>
                </a:ln>
                <a:effectLst/>
              </c:spPr>
              <c:txPr>
                <a:bodyPr wrap="square" lIns="38100" tIns="19050" rIns="38100" bIns="19050" anchor="ctr">
                  <a:noAutofit/>
                </a:bodyPr>
                <a:lstStyle/>
                <a:p>
                  <a:pPr>
                    <a:defRPr sz="1200" b="0">
                      <a:solidFill>
                        <a:schemeClr val="tx1"/>
                      </a:solidFill>
                    </a:defRPr>
                  </a:pPr>
                  <a:endParaRPr lang="de-DE"/>
                </a:p>
              </c:txPr>
              <c:dLblPos val="bestFit"/>
              <c:showLegendKey val="0"/>
              <c:showVal val="1"/>
              <c:showCatName val="0"/>
              <c:showSerName val="0"/>
              <c:showPercent val="0"/>
              <c:showBubbleSize val="0"/>
              <c:extLst>
                <c:ext xmlns:c15="http://schemas.microsoft.com/office/drawing/2012/chart" uri="{CE6537A1-D6FC-4f65-9D91-7224C49458BB}">
                  <c15:layout>
                    <c:manualLayout>
                      <c:w val="6.9763186780158706E-2"/>
                      <c:h val="6.3078577875550698E-2"/>
                    </c:manualLayout>
                  </c15:layout>
                </c:ext>
                <c:ext xmlns:c16="http://schemas.microsoft.com/office/drawing/2014/chart" uri="{C3380CC4-5D6E-409C-BE32-E72D297353CC}">
                  <c16:uniqueId val="{00000009-D92E-4C00-9A1C-39DC51425E6C}"/>
                </c:ext>
              </c:extLst>
            </c:dLbl>
            <c:numFmt formatCode="0.0%" sourceLinked="0"/>
            <c:spPr>
              <a:noFill/>
              <a:ln>
                <a:noFill/>
              </a:ln>
              <a:effectLst/>
            </c:spPr>
            <c:txPr>
              <a:bodyPr wrap="square" lIns="38100" tIns="19050" rIns="38100" bIns="19050" anchor="ctr">
                <a:spAutoFit/>
              </a:bodyPr>
              <a:lstStyle/>
              <a:p>
                <a:pPr>
                  <a:defRPr sz="1200" b="0">
                    <a:solidFill>
                      <a:schemeClr val="tx1"/>
                    </a:solidFill>
                  </a:defRPr>
                </a:pPr>
                <a:endParaRPr lang="de-DE"/>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CHD</c:v>
                </c:pt>
                <c:pt idx="1">
                  <c:v>HCM</c:v>
                </c:pt>
                <c:pt idx="2">
                  <c:v>ICM</c:v>
                </c:pt>
                <c:pt idx="3">
                  <c:v>DCM/NICM</c:v>
                </c:pt>
                <c:pt idx="4">
                  <c:v>Other</c:v>
                </c:pt>
                <c:pt idx="5">
                  <c:v>RCM</c:v>
                </c:pt>
                <c:pt idx="6">
                  <c:v>RETX</c:v>
                </c:pt>
                <c:pt idx="7">
                  <c:v>VCM</c:v>
                </c:pt>
              </c:strCache>
            </c:strRef>
          </c:cat>
          <c:val>
            <c:numRef>
              <c:f>Sheet1!$B$2:$B$9</c:f>
              <c:numCache>
                <c:formatCode>0.00%</c:formatCode>
                <c:ptCount val="8"/>
                <c:pt idx="0">
                  <c:v>2.444E-2</c:v>
                </c:pt>
                <c:pt idx="1">
                  <c:v>1.975E-2</c:v>
                </c:pt>
                <c:pt idx="2">
                  <c:v>0.42763000000000001</c:v>
                </c:pt>
                <c:pt idx="3">
                  <c:v>0.44596999999999998</c:v>
                </c:pt>
                <c:pt idx="4">
                  <c:v>8.2500000000000004E-3</c:v>
                </c:pt>
                <c:pt idx="5">
                  <c:v>2.146E-2</c:v>
                </c:pt>
                <c:pt idx="6">
                  <c:v>2.87E-2</c:v>
                </c:pt>
                <c:pt idx="7">
                  <c:v>2.3800000000000002E-2</c:v>
                </c:pt>
              </c:numCache>
            </c:numRef>
          </c:val>
          <c:extLst>
            <c:ext xmlns:c16="http://schemas.microsoft.com/office/drawing/2014/chart" uri="{C3380CC4-5D6E-409C-BE32-E72D297353CC}">
              <c16:uniqueId val="{00000010-D92E-4C00-9A1C-39DC51425E6C}"/>
            </c:ext>
          </c:extLst>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5730043235308"/>
          <c:y val="0.52122900262467187"/>
          <c:w val="0.45568030964455525"/>
          <c:h val="0.39984908136482938"/>
        </c:manualLayout>
      </c:layout>
      <c:pieChart>
        <c:varyColors val="1"/>
        <c:ser>
          <c:idx val="0"/>
          <c:order val="0"/>
          <c:tx>
            <c:strRef>
              <c:f>Sheet1!$B$1</c:f>
              <c:strCache>
                <c:ptCount val="1"/>
                <c:pt idx="0">
                  <c:v>%</c:v>
                </c:pt>
              </c:strCache>
            </c:strRef>
          </c:tx>
          <c:spPr>
            <a:ln>
              <a:solidFill>
                <a:srgbClr val="000000"/>
              </a:solidFill>
            </a:ln>
          </c:spPr>
          <c:dPt>
            <c:idx val="0"/>
            <c:bubble3D val="0"/>
            <c:spPr>
              <a:solidFill>
                <a:schemeClr val="accent1"/>
              </a:solidFill>
              <a:ln>
                <a:solidFill>
                  <a:srgbClr val="000000"/>
                </a:solidFill>
              </a:ln>
            </c:spPr>
            <c:extLst>
              <c:ext xmlns:c16="http://schemas.microsoft.com/office/drawing/2014/chart" uri="{C3380CC4-5D6E-409C-BE32-E72D297353CC}">
                <c16:uniqueId val="{00000001-56B3-4F84-963F-2C0B604C318D}"/>
              </c:ext>
            </c:extLst>
          </c:dPt>
          <c:dPt>
            <c:idx val="1"/>
            <c:bubble3D val="0"/>
            <c:spPr>
              <a:solidFill>
                <a:srgbClr val="00B0F0"/>
              </a:solidFill>
              <a:ln>
                <a:solidFill>
                  <a:srgbClr val="000000"/>
                </a:solidFill>
              </a:ln>
            </c:spPr>
            <c:extLst>
              <c:ext xmlns:c16="http://schemas.microsoft.com/office/drawing/2014/chart" uri="{C3380CC4-5D6E-409C-BE32-E72D297353CC}">
                <c16:uniqueId val="{00000003-56B3-4F84-963F-2C0B604C318D}"/>
              </c:ext>
            </c:extLst>
          </c:dPt>
          <c:dPt>
            <c:idx val="2"/>
            <c:bubble3D val="0"/>
            <c:spPr>
              <a:solidFill>
                <a:schemeClr val="tx2"/>
              </a:solidFill>
              <a:ln>
                <a:solidFill>
                  <a:srgbClr val="000000"/>
                </a:solidFill>
              </a:ln>
            </c:spPr>
            <c:extLst>
              <c:ext xmlns:c16="http://schemas.microsoft.com/office/drawing/2014/chart" uri="{C3380CC4-5D6E-409C-BE32-E72D297353CC}">
                <c16:uniqueId val="{00000005-56B3-4F84-963F-2C0B604C318D}"/>
              </c:ext>
            </c:extLst>
          </c:dPt>
          <c:dPt>
            <c:idx val="3"/>
            <c:bubble3D val="0"/>
            <c:spPr>
              <a:solidFill>
                <a:srgbClr val="C00000"/>
              </a:solidFill>
              <a:ln>
                <a:solidFill>
                  <a:srgbClr val="000000"/>
                </a:solidFill>
              </a:ln>
            </c:spPr>
            <c:extLst>
              <c:ext xmlns:c16="http://schemas.microsoft.com/office/drawing/2014/chart" uri="{C3380CC4-5D6E-409C-BE32-E72D297353CC}">
                <c16:uniqueId val="{00000007-56B3-4F84-963F-2C0B604C318D}"/>
              </c:ext>
            </c:extLst>
          </c:dPt>
          <c:dPt>
            <c:idx val="4"/>
            <c:bubble3D val="0"/>
            <c:spPr>
              <a:solidFill>
                <a:schemeClr val="accent2"/>
              </a:solidFill>
              <a:ln>
                <a:solidFill>
                  <a:srgbClr val="000000"/>
                </a:solidFill>
              </a:ln>
            </c:spPr>
            <c:extLst>
              <c:ext xmlns:c16="http://schemas.microsoft.com/office/drawing/2014/chart" uri="{C3380CC4-5D6E-409C-BE32-E72D297353CC}">
                <c16:uniqueId val="{00000009-56B3-4F84-963F-2C0B604C318D}"/>
              </c:ext>
            </c:extLst>
          </c:dPt>
          <c:dPt>
            <c:idx val="5"/>
            <c:bubble3D val="0"/>
            <c:spPr>
              <a:solidFill>
                <a:srgbClr val="FF00FF"/>
              </a:solidFill>
              <a:ln>
                <a:solidFill>
                  <a:srgbClr val="000000"/>
                </a:solidFill>
              </a:ln>
            </c:spPr>
            <c:extLst>
              <c:ext xmlns:c16="http://schemas.microsoft.com/office/drawing/2014/chart" uri="{C3380CC4-5D6E-409C-BE32-E72D297353CC}">
                <c16:uniqueId val="{0000000B-56B3-4F84-963F-2C0B604C318D}"/>
              </c:ext>
            </c:extLst>
          </c:dPt>
          <c:dPt>
            <c:idx val="6"/>
            <c:bubble3D val="0"/>
            <c:spPr>
              <a:solidFill>
                <a:srgbClr val="00FF00"/>
              </a:solidFill>
              <a:ln>
                <a:solidFill>
                  <a:srgbClr val="000000"/>
                </a:solidFill>
              </a:ln>
            </c:spPr>
            <c:extLst>
              <c:ext xmlns:c16="http://schemas.microsoft.com/office/drawing/2014/chart" uri="{C3380CC4-5D6E-409C-BE32-E72D297353CC}">
                <c16:uniqueId val="{0000000D-56B3-4F84-963F-2C0B604C318D}"/>
              </c:ext>
            </c:extLst>
          </c:dPt>
          <c:dPt>
            <c:idx val="7"/>
            <c:bubble3D val="0"/>
            <c:spPr>
              <a:solidFill>
                <a:srgbClr val="FF9900"/>
              </a:solidFill>
              <a:ln>
                <a:solidFill>
                  <a:srgbClr val="000000"/>
                </a:solidFill>
              </a:ln>
            </c:spPr>
            <c:extLst>
              <c:ext xmlns:c16="http://schemas.microsoft.com/office/drawing/2014/chart" uri="{C3380CC4-5D6E-409C-BE32-E72D297353CC}">
                <c16:uniqueId val="{0000000F-56B3-4F84-963F-2C0B604C318D}"/>
              </c:ext>
            </c:extLst>
          </c:dPt>
          <c:dLbls>
            <c:dLbl>
              <c:idx val="0"/>
              <c:layout>
                <c:manualLayout>
                  <c:x val="0"/>
                  <c:y val="1.28405604793431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B3-4F84-963F-2C0B604C318D}"/>
                </c:ext>
              </c:extLst>
            </c:dLbl>
            <c:dLbl>
              <c:idx val="1"/>
              <c:layout>
                <c:manualLayout>
                  <c:x val="8.064516129032159E-3"/>
                  <c:y val="3.595356934216080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B3-4F84-963F-2C0B604C318D}"/>
                </c:ext>
              </c:extLst>
            </c:dLbl>
            <c:dLbl>
              <c:idx val="4"/>
              <c:layout>
                <c:manualLayout>
                  <c:x val="-2.150537634408612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B3-4F84-963F-2C0B604C318D}"/>
                </c:ext>
              </c:extLst>
            </c:dLbl>
            <c:dLbl>
              <c:idx val="6"/>
              <c:layout>
                <c:manualLayout>
                  <c:x val="1.8817204301075169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B3-4F84-963F-2C0B604C318D}"/>
                </c:ext>
              </c:extLst>
            </c:dLbl>
            <c:numFmt formatCode="0.0%" sourceLinked="0"/>
            <c:spPr>
              <a:noFill/>
              <a:ln>
                <a:noFill/>
              </a:ln>
              <a:effectLst/>
            </c:spPr>
            <c:txPr>
              <a:bodyPr wrap="square" lIns="38100" tIns="19050" rIns="38100" bIns="19050" anchor="ctr">
                <a:spAutoFit/>
              </a:bodyPr>
              <a:lstStyle/>
              <a:p>
                <a:pPr>
                  <a:defRPr sz="1200" b="0">
                    <a:solidFill>
                      <a:schemeClr val="tx1"/>
                    </a:solidFill>
                  </a:defRPr>
                </a:pPr>
                <a:endParaRPr lang="de-DE"/>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extLst>
          </c:dLbls>
          <c:cat>
            <c:strRef>
              <c:f>Sheet1!$A$2:$A$9</c:f>
              <c:strCache>
                <c:ptCount val="8"/>
                <c:pt idx="0">
                  <c:v>CHD</c:v>
                </c:pt>
                <c:pt idx="1">
                  <c:v>HCM</c:v>
                </c:pt>
                <c:pt idx="2">
                  <c:v>ICM</c:v>
                </c:pt>
                <c:pt idx="3">
                  <c:v>DCM/NICM</c:v>
                </c:pt>
                <c:pt idx="4">
                  <c:v>Other</c:v>
                </c:pt>
                <c:pt idx="5">
                  <c:v>RCM</c:v>
                </c:pt>
                <c:pt idx="6">
                  <c:v>RETX</c:v>
                </c:pt>
                <c:pt idx="7">
                  <c:v>VCM</c:v>
                </c:pt>
              </c:strCache>
            </c:strRef>
          </c:cat>
          <c:val>
            <c:numRef>
              <c:f>Sheet1!$B$2:$B$9</c:f>
              <c:numCache>
                <c:formatCode>0.00%</c:formatCode>
                <c:ptCount val="8"/>
                <c:pt idx="0">
                  <c:v>1.1599999999999999E-2</c:v>
                </c:pt>
                <c:pt idx="1">
                  <c:v>1.8919999999999999E-2</c:v>
                </c:pt>
                <c:pt idx="2">
                  <c:v>0.29894999999999999</c:v>
                </c:pt>
                <c:pt idx="3">
                  <c:v>0.58589000000000002</c:v>
                </c:pt>
                <c:pt idx="4">
                  <c:v>1.7399999999999999E-2</c:v>
                </c:pt>
                <c:pt idx="5">
                  <c:v>2.1129999999999999E-2</c:v>
                </c:pt>
                <c:pt idx="6">
                  <c:v>1.3259999999999999E-2</c:v>
                </c:pt>
                <c:pt idx="7">
                  <c:v>3.286E-2</c:v>
                </c:pt>
              </c:numCache>
            </c:numRef>
          </c:val>
          <c:extLst>
            <c:ext xmlns:c16="http://schemas.microsoft.com/office/drawing/2014/chart" uri="{C3380CC4-5D6E-409C-BE32-E72D297353CC}">
              <c16:uniqueId val="{00000010-56B3-4F84-963F-2C0B604C318D}"/>
            </c:ext>
          </c:extLst>
        </c:ser>
        <c:dLbls>
          <c:showLegendKey val="0"/>
          <c:showVal val="0"/>
          <c:showCatName val="0"/>
          <c:showSerName val="0"/>
          <c:showPercent val="0"/>
          <c:showBubbleSize val="0"/>
          <c:showLeaderLines val="1"/>
        </c:dLbls>
        <c:firstSliceAng val="70"/>
      </c:pieChart>
      <c:spPr>
        <a:noFill/>
        <a:ln w="25400">
          <a:noFill/>
        </a:ln>
      </c:spPr>
    </c:plotArea>
    <c:legend>
      <c:legendPos val="r"/>
      <c:layout>
        <c:manualLayout>
          <c:xMode val="edge"/>
          <c:yMode val="edge"/>
          <c:x val="0.35724329510015551"/>
          <c:y val="1.072992874947116E-2"/>
          <c:w val="0.38552080335120076"/>
          <c:h val="0.48629726845162269"/>
        </c:manualLayout>
      </c:layout>
      <c:overlay val="0"/>
      <c:spPr>
        <a:noFill/>
        <a:ln>
          <a:solidFill>
            <a:schemeClr val="bg2"/>
          </a:solidFill>
        </a:ln>
      </c:spPr>
      <c:txPr>
        <a:bodyPr/>
        <a:lstStyle/>
        <a:p>
          <a:pPr>
            <a:defRPr sz="1400" b="0">
              <a:solidFill>
                <a:schemeClr val="tx1"/>
              </a:solidFill>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3010244232122356"/>
          <c:y val="4.5966640615310903E-2"/>
          <c:w val="0.63733439340073328"/>
          <c:h val="0.86375376267944426"/>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dLbls>
            <c:dLbl>
              <c:idx val="0"/>
              <c:layout>
                <c:manualLayout>
                  <c:x val="0"/>
                  <c:y val="0.37038057742782293"/>
                </c:manualLayout>
              </c:layout>
              <c:tx>
                <c:rich>
                  <a:bodyPr/>
                  <a:lstStyle/>
                  <a:p>
                    <a:r>
                      <a:rPr lang="en-US" dirty="0"/>
                      <a:t>Europa</a:t>
                    </a:r>
                  </a:p>
                </c:rich>
              </c:tx>
              <c:dLblPos val="ct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EE-42B2-9030-09C9FA5E0D3C}"/>
                </c:ext>
              </c:extLst>
            </c:dLbl>
            <c:dLbl>
              <c:idx val="1"/>
              <c:layout>
                <c:manualLayout>
                  <c:x val="0"/>
                  <c:y val="0.27317626963296343"/>
                </c:manualLayout>
              </c:layout>
              <c:tx>
                <c:rich>
                  <a:bodyPr/>
                  <a:lstStyle/>
                  <a:p>
                    <a:r>
                      <a:rPr lang="en-US" dirty="0" err="1"/>
                      <a:t>Nordamerika</a:t>
                    </a:r>
                    <a:endParaRPr lang="en-US" dirty="0"/>
                  </a:p>
                </c:rich>
              </c:tx>
              <c:dLblPos val="ct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EE-42B2-9030-09C9FA5E0D3C}"/>
                </c:ext>
              </c:extLst>
            </c:dLbl>
            <c:dLbl>
              <c:idx val="2"/>
              <c:layout>
                <c:manualLayout>
                  <c:x val="7.1839080459770114E-3"/>
                  <c:y val="0.38282964629421323"/>
                </c:manualLayout>
              </c:layout>
              <c:tx>
                <c:rich>
                  <a:bodyPr/>
                  <a:lstStyle/>
                  <a:p>
                    <a:r>
                      <a:rPr lang="en-US" dirty="0" err="1"/>
                      <a:t>Andere</a:t>
                    </a:r>
                    <a:endParaRPr lang="en-US" dirty="0"/>
                  </a:p>
                </c:rich>
              </c:tx>
              <c:dLblPos val="ct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EE-42B2-9030-09C9FA5E0D3C}"/>
                </c:ext>
              </c:extLst>
            </c:dLbl>
            <c:spPr>
              <a:noFill/>
              <a:ln>
                <a:noFill/>
              </a:ln>
              <a:effectLst/>
            </c:spPr>
            <c:txPr>
              <a:bodyPr/>
              <a:lstStyle/>
              <a:p>
                <a:pPr>
                  <a:defRPr sz="1500" b="1">
                    <a:solidFill>
                      <a:schemeClr val="bg2"/>
                    </a:solidFill>
                  </a:defRPr>
                </a:pPr>
                <a:endParaRPr lang="de-DE"/>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v>
                </c:pt>
              </c:strCache>
            </c:strRef>
          </c:cat>
          <c:val>
            <c:numRef>
              <c:f>Sheet1!$B$2:$D$2</c:f>
              <c:numCache>
                <c:formatCode>General</c:formatCode>
                <c:ptCount val="3"/>
                <c:pt idx="0">
                  <c:v>416</c:v>
                </c:pt>
                <c:pt idx="1">
                  <c:v>2345</c:v>
                </c:pt>
                <c:pt idx="2">
                  <c:v>44</c:v>
                </c:pt>
              </c:numCache>
            </c:numRef>
          </c:val>
          <c:extLst>
            <c:ext xmlns:c16="http://schemas.microsoft.com/office/drawing/2014/chart" uri="{C3380CC4-5D6E-409C-BE32-E72D297353CC}">
              <c16:uniqueId val="{00000003-3CEE-42B2-9030-09C9FA5E0D3C}"/>
            </c:ext>
          </c:extLst>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v>
                </c:pt>
              </c:strCache>
            </c:strRef>
          </c:cat>
          <c:val>
            <c:numRef>
              <c:f>Sheet1!$B$3:$D$3</c:f>
              <c:numCache>
                <c:formatCode>General</c:formatCode>
                <c:ptCount val="3"/>
                <c:pt idx="0">
                  <c:v>1088</c:v>
                </c:pt>
                <c:pt idx="1">
                  <c:v>2105</c:v>
                </c:pt>
                <c:pt idx="2">
                  <c:v>392</c:v>
                </c:pt>
              </c:numCache>
            </c:numRef>
          </c:val>
          <c:extLst>
            <c:ext xmlns:c16="http://schemas.microsoft.com/office/drawing/2014/chart" uri="{C3380CC4-5D6E-409C-BE32-E72D297353CC}">
              <c16:uniqueId val="{00000004-3CEE-42B2-9030-09C9FA5E0D3C}"/>
            </c:ext>
          </c:extLst>
        </c:ser>
        <c:ser>
          <c:idx val="2"/>
          <c:order val="2"/>
          <c:tx>
            <c:strRef>
              <c:f>Sheet1!$A$4</c:f>
              <c:strCache>
                <c:ptCount val="1"/>
                <c:pt idx="0">
                  <c:v>Retransplantation</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Sheet1!$B$4:$D$4</c:f>
              <c:numCache>
                <c:formatCode>General</c:formatCode>
                <c:ptCount val="3"/>
                <c:pt idx="0">
                  <c:v>58</c:v>
                </c:pt>
                <c:pt idx="1">
                  <c:v>309</c:v>
                </c:pt>
                <c:pt idx="2">
                  <c:v>12</c:v>
                </c:pt>
              </c:numCache>
            </c:numRef>
          </c:val>
          <c:extLst>
            <c:ext xmlns:c16="http://schemas.microsoft.com/office/drawing/2014/chart" uri="{C3380CC4-5D6E-409C-BE32-E72D297353CC}">
              <c16:uniqueId val="{00000005-3CEE-42B2-9030-09C9FA5E0D3C}"/>
            </c:ext>
          </c:extLst>
        </c:ser>
        <c:ser>
          <c:idx val="3"/>
          <c:order val="3"/>
          <c:tx>
            <c:strRef>
              <c:f>Sheet1!$A$5</c:f>
              <c:strCache>
                <c:ptCount val="1"/>
                <c:pt idx="0">
                  <c:v>Andere</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Sheet1!$B$5:$D$5</c:f>
              <c:numCache>
                <c:formatCode>General</c:formatCode>
                <c:ptCount val="3"/>
                <c:pt idx="0">
                  <c:v>324</c:v>
                </c:pt>
                <c:pt idx="1">
                  <c:v>660</c:v>
                </c:pt>
                <c:pt idx="2">
                  <c:v>97</c:v>
                </c:pt>
              </c:numCache>
            </c:numRef>
          </c:val>
          <c:extLst>
            <c:ext xmlns:c16="http://schemas.microsoft.com/office/drawing/2014/chart" uri="{C3380CC4-5D6E-409C-BE32-E72D297353CC}">
              <c16:uniqueId val="{00000006-3CEE-42B2-9030-09C9FA5E0D3C}"/>
            </c:ext>
          </c:extLst>
        </c:ser>
        <c:dLbls>
          <c:showLegendKey val="0"/>
          <c:showVal val="0"/>
          <c:showCatName val="0"/>
          <c:showSerName val="0"/>
          <c:showPercent val="0"/>
          <c:showBubbleSize val="0"/>
        </c:dLbls>
        <c:gapWidth val="45"/>
        <c:overlap val="100"/>
        <c:axId val="663042144"/>
        <c:axId val="663042536"/>
      </c:barChart>
      <c:catAx>
        <c:axId val="663042144"/>
        <c:scaling>
          <c:orientation val="minMax"/>
        </c:scaling>
        <c:delete val="1"/>
        <c:axPos val="b"/>
        <c:numFmt formatCode="General" sourceLinked="0"/>
        <c:majorTickMark val="out"/>
        <c:minorTickMark val="none"/>
        <c:tickLblPos val="none"/>
        <c:crossAx val="663042536"/>
        <c:crosses val="autoZero"/>
        <c:auto val="1"/>
        <c:lblAlgn val="ctr"/>
        <c:lblOffset val="100"/>
        <c:noMultiLvlLbl val="0"/>
      </c:catAx>
      <c:valAx>
        <c:axId val="66304253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der </a:t>
                </a:r>
                <a:r>
                  <a:rPr lang="en-US" sz="1700" dirty="0" err="1">
                    <a:solidFill>
                      <a:schemeClr val="bg2"/>
                    </a:solidFill>
                  </a:rPr>
                  <a:t>Transplantationen</a:t>
                </a:r>
                <a:endParaRPr lang="en-US" sz="1700" dirty="0">
                  <a:solidFill>
                    <a:schemeClr val="bg2"/>
                  </a:solidFill>
                </a:endParaRPr>
              </a:p>
            </c:rich>
          </c:tx>
          <c:layout>
            <c:manualLayout>
              <c:xMode val="edge"/>
              <c:yMode val="edge"/>
              <c:x val="9.2878314779618072E-3"/>
              <c:y val="0.2831157726377953"/>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de-DE"/>
          </a:p>
        </c:txPr>
        <c:crossAx val="663042144"/>
        <c:crosses val="autoZero"/>
        <c:crossBetween val="between"/>
        <c:majorUnit val="0.2"/>
      </c:valAx>
      <c:spPr>
        <a:noFill/>
        <a:ln w="12700">
          <a:solidFill>
            <a:schemeClr val="bg2"/>
          </a:solidFill>
        </a:ln>
      </c:spPr>
    </c:plotArea>
    <c:legend>
      <c:legendPos val="r"/>
      <c:layout>
        <c:manualLayout>
          <c:xMode val="edge"/>
          <c:yMode val="edge"/>
          <c:x val="0.74939802244547027"/>
          <c:y val="0.13591509394659002"/>
          <c:w val="0.22617669019820802"/>
          <c:h val="0.60821276246719169"/>
        </c:manualLayout>
      </c:layout>
      <c:overlay val="0"/>
      <c:spPr>
        <a:solidFill>
          <a:schemeClr val="tx1"/>
        </a:solidFill>
        <a:ln w="12700">
          <a:solidFill>
            <a:schemeClr val="bg2"/>
          </a:solidFill>
        </a:ln>
      </c:spPr>
      <c:txPr>
        <a:bodyPr/>
        <a:lstStyle/>
        <a:p>
          <a:pPr>
            <a:defRPr sz="1500" b="1">
              <a:solidFill>
                <a:schemeClr val="bg2"/>
              </a:solidFill>
            </a:defRPr>
          </a:pPr>
          <a:endParaRPr lang="de-DE"/>
        </a:p>
      </c:txPr>
    </c:legend>
    <c:plotVisOnly val="1"/>
    <c:dispBlanksAs val="gap"/>
    <c:showDLblsOverMax val="0"/>
  </c:chart>
  <c:txPr>
    <a:bodyPr/>
    <a:lstStyle/>
    <a:p>
      <a:pPr>
        <a:defRPr sz="18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9.237451513251109E-2"/>
          <c:y val="4.7155461336563696E-2"/>
          <c:w val="0.87737962511323264"/>
          <c:h val="0.81644145288290582"/>
        </c:manualLayout>
      </c:layout>
      <c:scatterChart>
        <c:scatterStyle val="lineMarker"/>
        <c:varyColors val="0"/>
        <c:ser>
          <c:idx val="0"/>
          <c:order val="0"/>
          <c:tx>
            <c:strRef>
              <c:f>Sheet1!$B$1</c:f>
              <c:strCache>
                <c:ptCount val="1"/>
                <c:pt idx="0">
                  <c:v>&lt;1 Jahr (N = 2,953)</c:v>
                </c:pt>
              </c:strCache>
            </c:strRef>
          </c:tx>
          <c:spPr>
            <a:ln w="4127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91.444999999999993</c:v>
                </c:pt>
                <c:pt idx="2">
                  <c:v>88.519000000000005</c:v>
                </c:pt>
                <c:pt idx="3">
                  <c:v>86.819000000000003</c:v>
                </c:pt>
                <c:pt idx="4">
                  <c:v>85.948999999999998</c:v>
                </c:pt>
                <c:pt idx="5">
                  <c:v>85.215999999999994</c:v>
                </c:pt>
                <c:pt idx="6">
                  <c:v>84.656000000000006</c:v>
                </c:pt>
                <c:pt idx="7">
                  <c:v>84.271000000000001</c:v>
                </c:pt>
                <c:pt idx="8">
                  <c:v>83.78</c:v>
                </c:pt>
                <c:pt idx="9">
                  <c:v>83.147000000000006</c:v>
                </c:pt>
                <c:pt idx="10">
                  <c:v>82.864999999999995</c:v>
                </c:pt>
                <c:pt idx="11">
                  <c:v>82.265000000000001</c:v>
                </c:pt>
                <c:pt idx="12">
                  <c:v>81.980999999999995</c:v>
                </c:pt>
                <c:pt idx="13">
                  <c:v>78.847999999999999</c:v>
                </c:pt>
                <c:pt idx="14">
                  <c:v>76.619</c:v>
                </c:pt>
                <c:pt idx="15">
                  <c:v>74.631</c:v>
                </c:pt>
                <c:pt idx="16">
                  <c:v>73.168999999999997</c:v>
                </c:pt>
                <c:pt idx="17">
                  <c:v>72.037999999999997</c:v>
                </c:pt>
                <c:pt idx="18">
                  <c:v>70.858000000000004</c:v>
                </c:pt>
                <c:pt idx="19">
                  <c:v>69.366</c:v>
                </c:pt>
                <c:pt idx="20">
                  <c:v>68.61</c:v>
                </c:pt>
                <c:pt idx="21">
                  <c:v>67.366</c:v>
                </c:pt>
                <c:pt idx="22">
                  <c:v>66.686000000000007</c:v>
                </c:pt>
                <c:pt idx="23">
                  <c:v>65.540999999999997</c:v>
                </c:pt>
                <c:pt idx="24">
                  <c:v>64.891000000000005</c:v>
                </c:pt>
                <c:pt idx="25">
                  <c:v>63.45</c:v>
                </c:pt>
                <c:pt idx="26">
                  <c:v>62.777999999999999</c:v>
                </c:pt>
                <c:pt idx="27">
                  <c:v>62.021999999999998</c:v>
                </c:pt>
                <c:pt idx="28">
                  <c:v>61.335999999999999</c:v>
                </c:pt>
                <c:pt idx="29">
                  <c:v>60.155000000000001</c:v>
                </c:pt>
                <c:pt idx="30">
                  <c:v>58.87</c:v>
                </c:pt>
                <c:pt idx="31">
                  <c:v>57.886000000000003</c:v>
                </c:pt>
                <c:pt idx="32">
                  <c:v>55.85</c:v>
                </c:pt>
                <c:pt idx="33">
                  <c:v>55.128999999999998</c:v>
                </c:pt>
                <c:pt idx="34">
                  <c:v>53.774999999999999</c:v>
                </c:pt>
                <c:pt idx="35">
                  <c:v>52.194000000000003</c:v>
                </c:pt>
                <c:pt idx="36">
                  <c:v>49.871000000000002</c:v>
                </c:pt>
              </c:numCache>
            </c:numRef>
          </c:yVal>
          <c:smooth val="0"/>
          <c:extLst>
            <c:ext xmlns:c16="http://schemas.microsoft.com/office/drawing/2014/chart" uri="{C3380CC4-5D6E-409C-BE32-E72D297353CC}">
              <c16:uniqueId val="{00000000-2EE6-4C1E-B5F8-8211BE4C5A26}"/>
            </c:ext>
          </c:extLst>
        </c:ser>
        <c:ser>
          <c:idx val="1"/>
          <c:order val="1"/>
          <c:tx>
            <c:strRef>
              <c:f>Sheet1!$C$1</c:f>
              <c:strCache>
                <c:ptCount val="1"/>
                <c:pt idx="0">
                  <c:v>1-5 Jahre (N = 2.921)</c:v>
                </c:pt>
              </c:strCache>
            </c:strRef>
          </c:tx>
          <c:spPr>
            <a:ln w="41275">
              <a:solidFill>
                <a:srgbClr val="FF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93.846999999999994</c:v>
                </c:pt>
                <c:pt idx="2">
                  <c:v>91.679000000000002</c:v>
                </c:pt>
                <c:pt idx="3">
                  <c:v>90.903000000000006</c:v>
                </c:pt>
                <c:pt idx="4">
                  <c:v>90.125</c:v>
                </c:pt>
                <c:pt idx="5">
                  <c:v>89.236999999999995</c:v>
                </c:pt>
                <c:pt idx="6">
                  <c:v>88.668000000000006</c:v>
                </c:pt>
                <c:pt idx="7">
                  <c:v>88.275000000000006</c:v>
                </c:pt>
                <c:pt idx="8">
                  <c:v>87.988</c:v>
                </c:pt>
                <c:pt idx="9">
                  <c:v>87.593000000000004</c:v>
                </c:pt>
                <c:pt idx="10">
                  <c:v>87.162000000000006</c:v>
                </c:pt>
                <c:pt idx="11">
                  <c:v>86.980999999999995</c:v>
                </c:pt>
                <c:pt idx="12">
                  <c:v>86.763000000000005</c:v>
                </c:pt>
                <c:pt idx="13">
                  <c:v>83.887</c:v>
                </c:pt>
                <c:pt idx="14">
                  <c:v>81.588999999999999</c:v>
                </c:pt>
                <c:pt idx="15">
                  <c:v>79.527000000000001</c:v>
                </c:pt>
                <c:pt idx="16">
                  <c:v>77.628</c:v>
                </c:pt>
                <c:pt idx="17">
                  <c:v>76.025999999999996</c:v>
                </c:pt>
                <c:pt idx="18">
                  <c:v>75.260999999999996</c:v>
                </c:pt>
                <c:pt idx="19">
                  <c:v>73.905000000000001</c:v>
                </c:pt>
                <c:pt idx="20">
                  <c:v>72.19</c:v>
                </c:pt>
                <c:pt idx="21">
                  <c:v>70.688999999999993</c:v>
                </c:pt>
                <c:pt idx="22">
                  <c:v>69.14</c:v>
                </c:pt>
                <c:pt idx="23">
                  <c:v>68.117000000000004</c:v>
                </c:pt>
                <c:pt idx="24">
                  <c:v>66.346000000000004</c:v>
                </c:pt>
                <c:pt idx="25">
                  <c:v>64.069999999999993</c:v>
                </c:pt>
                <c:pt idx="26">
                  <c:v>62.212000000000003</c:v>
                </c:pt>
                <c:pt idx="27">
                  <c:v>60.241999999999997</c:v>
                </c:pt>
                <c:pt idx="28">
                  <c:v>57.661999999999999</c:v>
                </c:pt>
                <c:pt idx="29">
                  <c:v>55.381999999999998</c:v>
                </c:pt>
                <c:pt idx="30">
                  <c:v>52.661000000000001</c:v>
                </c:pt>
                <c:pt idx="31">
                  <c:v>50.631999999999998</c:v>
                </c:pt>
                <c:pt idx="32">
                  <c:v>48.134</c:v>
                </c:pt>
                <c:pt idx="33">
                  <c:v>43.197000000000003</c:v>
                </c:pt>
                <c:pt idx="34">
                  <c:v>42.424999999999997</c:v>
                </c:pt>
                <c:pt idx="35">
                  <c:v>38.228999999999999</c:v>
                </c:pt>
              </c:numCache>
            </c:numRef>
          </c:yVal>
          <c:smooth val="0"/>
          <c:extLst>
            <c:ext xmlns:c16="http://schemas.microsoft.com/office/drawing/2014/chart" uri="{C3380CC4-5D6E-409C-BE32-E72D297353CC}">
              <c16:uniqueId val="{00000001-2EE6-4C1E-B5F8-8211BE4C5A26}"/>
            </c:ext>
          </c:extLst>
        </c:ser>
        <c:ser>
          <c:idx val="2"/>
          <c:order val="2"/>
          <c:tx>
            <c:strRef>
              <c:f>Sheet1!$D$1</c:f>
              <c:strCache>
                <c:ptCount val="1"/>
                <c:pt idx="0">
                  <c:v>6-10 Jahre (N = 1.884)</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93.597999999999999</c:v>
                </c:pt>
                <c:pt idx="2">
                  <c:v>92.563999999999993</c:v>
                </c:pt>
                <c:pt idx="3">
                  <c:v>91.903999999999996</c:v>
                </c:pt>
                <c:pt idx="4">
                  <c:v>91.516999999999996</c:v>
                </c:pt>
                <c:pt idx="5">
                  <c:v>91.350999999999999</c:v>
                </c:pt>
                <c:pt idx="6">
                  <c:v>91.018000000000001</c:v>
                </c:pt>
                <c:pt idx="7">
                  <c:v>90.795000000000002</c:v>
                </c:pt>
                <c:pt idx="8">
                  <c:v>90.626999999999995</c:v>
                </c:pt>
                <c:pt idx="9">
                  <c:v>90.403000000000006</c:v>
                </c:pt>
                <c:pt idx="10">
                  <c:v>90.123000000000005</c:v>
                </c:pt>
                <c:pt idx="11">
                  <c:v>89.786000000000001</c:v>
                </c:pt>
                <c:pt idx="12">
                  <c:v>89.673000000000002</c:v>
                </c:pt>
                <c:pt idx="13">
                  <c:v>87.506</c:v>
                </c:pt>
                <c:pt idx="14">
                  <c:v>85.903000000000006</c:v>
                </c:pt>
                <c:pt idx="15">
                  <c:v>84.069000000000003</c:v>
                </c:pt>
                <c:pt idx="16">
                  <c:v>82.100999999999999</c:v>
                </c:pt>
                <c:pt idx="17">
                  <c:v>80.543999999999997</c:v>
                </c:pt>
                <c:pt idx="18">
                  <c:v>77.846000000000004</c:v>
                </c:pt>
                <c:pt idx="19">
                  <c:v>75.572999999999993</c:v>
                </c:pt>
                <c:pt idx="20">
                  <c:v>72.206000000000003</c:v>
                </c:pt>
                <c:pt idx="21">
                  <c:v>69.635000000000005</c:v>
                </c:pt>
                <c:pt idx="22">
                  <c:v>66.727999999999994</c:v>
                </c:pt>
                <c:pt idx="23">
                  <c:v>61.271000000000001</c:v>
                </c:pt>
                <c:pt idx="24">
                  <c:v>57.863</c:v>
                </c:pt>
                <c:pt idx="25">
                  <c:v>54.82</c:v>
                </c:pt>
                <c:pt idx="26">
                  <c:v>52.459000000000003</c:v>
                </c:pt>
                <c:pt idx="27">
                  <c:v>49.628</c:v>
                </c:pt>
                <c:pt idx="28">
                  <c:v>46.186999999999998</c:v>
                </c:pt>
                <c:pt idx="29">
                  <c:v>43.399000000000001</c:v>
                </c:pt>
                <c:pt idx="30">
                  <c:v>41.746000000000002</c:v>
                </c:pt>
                <c:pt idx="31">
                  <c:v>41.296999999999997</c:v>
                </c:pt>
                <c:pt idx="32">
                  <c:v>40.1</c:v>
                </c:pt>
                <c:pt idx="33">
                  <c:v>38.667999999999999</c:v>
                </c:pt>
                <c:pt idx="34">
                  <c:v>35.856999999999999</c:v>
                </c:pt>
                <c:pt idx="35">
                  <c:v>35.856999999999999</c:v>
                </c:pt>
                <c:pt idx="36">
                  <c:v>32.869</c:v>
                </c:pt>
              </c:numCache>
            </c:numRef>
          </c:yVal>
          <c:smooth val="0"/>
          <c:extLst>
            <c:ext xmlns:c16="http://schemas.microsoft.com/office/drawing/2014/chart" uri="{C3380CC4-5D6E-409C-BE32-E72D297353CC}">
              <c16:uniqueId val="{00000002-2EE6-4C1E-B5F8-8211BE4C5A26}"/>
            </c:ext>
          </c:extLst>
        </c:ser>
        <c:ser>
          <c:idx val="3"/>
          <c:order val="3"/>
          <c:tx>
            <c:strRef>
              <c:f>Sheet1!$E$1</c:f>
              <c:strCache>
                <c:ptCount val="1"/>
                <c:pt idx="0">
                  <c:v>11-17 Jahre (N = 4.896)</c:v>
                </c:pt>
              </c:strCache>
            </c:strRef>
          </c:tx>
          <c:spPr>
            <a:ln w="41275">
              <a:solidFill>
                <a:srgbClr val="339933"/>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94.760999999999996</c:v>
                </c:pt>
                <c:pt idx="2">
                  <c:v>93.71</c:v>
                </c:pt>
                <c:pt idx="3">
                  <c:v>93.161000000000001</c:v>
                </c:pt>
                <c:pt idx="4">
                  <c:v>92.715000000000003</c:v>
                </c:pt>
                <c:pt idx="5">
                  <c:v>92.227000000000004</c:v>
                </c:pt>
                <c:pt idx="6">
                  <c:v>91.738</c:v>
                </c:pt>
                <c:pt idx="7">
                  <c:v>91.311000000000007</c:v>
                </c:pt>
                <c:pt idx="8">
                  <c:v>90.99</c:v>
                </c:pt>
                <c:pt idx="9">
                  <c:v>90.603999999999999</c:v>
                </c:pt>
                <c:pt idx="10">
                  <c:v>90.302999999999997</c:v>
                </c:pt>
                <c:pt idx="11">
                  <c:v>89.977999999999994</c:v>
                </c:pt>
                <c:pt idx="12">
                  <c:v>89.76</c:v>
                </c:pt>
                <c:pt idx="13">
                  <c:v>86.494</c:v>
                </c:pt>
                <c:pt idx="14">
                  <c:v>83.489000000000004</c:v>
                </c:pt>
                <c:pt idx="15">
                  <c:v>80.367999999999995</c:v>
                </c:pt>
                <c:pt idx="16">
                  <c:v>77.003</c:v>
                </c:pt>
                <c:pt idx="17">
                  <c:v>73.296999999999997</c:v>
                </c:pt>
                <c:pt idx="18">
                  <c:v>69.405000000000001</c:v>
                </c:pt>
                <c:pt idx="19">
                  <c:v>66.537999999999997</c:v>
                </c:pt>
                <c:pt idx="20">
                  <c:v>63.707000000000001</c:v>
                </c:pt>
                <c:pt idx="21">
                  <c:v>60.375</c:v>
                </c:pt>
                <c:pt idx="22">
                  <c:v>57.725999999999999</c:v>
                </c:pt>
                <c:pt idx="23">
                  <c:v>55.7</c:v>
                </c:pt>
                <c:pt idx="24">
                  <c:v>53.347000000000001</c:v>
                </c:pt>
                <c:pt idx="25">
                  <c:v>50.768000000000001</c:v>
                </c:pt>
                <c:pt idx="26">
                  <c:v>48.820999999999998</c:v>
                </c:pt>
                <c:pt idx="27">
                  <c:v>46.463000000000001</c:v>
                </c:pt>
                <c:pt idx="28">
                  <c:v>43.945</c:v>
                </c:pt>
                <c:pt idx="29">
                  <c:v>42.987000000000002</c:v>
                </c:pt>
                <c:pt idx="30">
                  <c:v>41.74</c:v>
                </c:pt>
                <c:pt idx="31">
                  <c:v>41.17</c:v>
                </c:pt>
                <c:pt idx="32">
                  <c:v>40.241999999999997</c:v>
                </c:pt>
                <c:pt idx="33">
                  <c:v>38.506999999999998</c:v>
                </c:pt>
                <c:pt idx="34">
                  <c:v>37.737000000000002</c:v>
                </c:pt>
                <c:pt idx="35">
                  <c:v>37.234000000000002</c:v>
                </c:pt>
                <c:pt idx="36">
                  <c:v>37.234000000000002</c:v>
                </c:pt>
              </c:numCache>
            </c:numRef>
          </c:yVal>
          <c:smooth val="0"/>
          <c:extLst>
            <c:ext xmlns:c16="http://schemas.microsoft.com/office/drawing/2014/chart" uri="{C3380CC4-5D6E-409C-BE32-E72D297353CC}">
              <c16:uniqueId val="{00000003-2EE6-4C1E-B5F8-8211BE4C5A26}"/>
            </c:ext>
          </c:extLst>
        </c:ser>
        <c:ser>
          <c:idx val="4"/>
          <c:order val="4"/>
          <c:tx>
            <c:strRef>
              <c:f>Sheet1!$F$1</c:f>
              <c:strCache>
                <c:ptCount val="1"/>
                <c:pt idx="0">
                  <c:v>Insgesamt (N = 12.654)</c:v>
                </c:pt>
              </c:strCache>
            </c:strRef>
          </c:tx>
          <c:spPr>
            <a:ln w="4762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93.6</c:v>
                </c:pt>
                <c:pt idx="2">
                  <c:v>91.852000000000004</c:v>
                </c:pt>
                <c:pt idx="3">
                  <c:v>90.963999999999999</c:v>
                </c:pt>
                <c:pt idx="4">
                  <c:v>90.35</c:v>
                </c:pt>
                <c:pt idx="5">
                  <c:v>89.76</c:v>
                </c:pt>
                <c:pt idx="6">
                  <c:v>89.259</c:v>
                </c:pt>
                <c:pt idx="7">
                  <c:v>88.879000000000005</c:v>
                </c:pt>
                <c:pt idx="8">
                  <c:v>88.549000000000007</c:v>
                </c:pt>
                <c:pt idx="9">
                  <c:v>88.126999999999995</c:v>
                </c:pt>
                <c:pt idx="10">
                  <c:v>87.802999999999997</c:v>
                </c:pt>
                <c:pt idx="11">
                  <c:v>87.444999999999993</c:v>
                </c:pt>
                <c:pt idx="12">
                  <c:v>87.227000000000004</c:v>
                </c:pt>
                <c:pt idx="13">
                  <c:v>84.245999999999995</c:v>
                </c:pt>
                <c:pt idx="14">
                  <c:v>81.796000000000006</c:v>
                </c:pt>
                <c:pt idx="15">
                  <c:v>79.379000000000005</c:v>
                </c:pt>
                <c:pt idx="16">
                  <c:v>77.013999999999996</c:v>
                </c:pt>
                <c:pt idx="17">
                  <c:v>74.725999999999999</c:v>
                </c:pt>
                <c:pt idx="18">
                  <c:v>72.381</c:v>
                </c:pt>
                <c:pt idx="19">
                  <c:v>70.281999999999996</c:v>
                </c:pt>
                <c:pt idx="20">
                  <c:v>68.122</c:v>
                </c:pt>
                <c:pt idx="21">
                  <c:v>65.825000000000003</c:v>
                </c:pt>
                <c:pt idx="22">
                  <c:v>63.866</c:v>
                </c:pt>
                <c:pt idx="23">
                  <c:v>61.767000000000003</c:v>
                </c:pt>
                <c:pt idx="24">
                  <c:v>59.807000000000002</c:v>
                </c:pt>
                <c:pt idx="25">
                  <c:v>57.506999999999998</c:v>
                </c:pt>
                <c:pt idx="26">
                  <c:v>55.841999999999999</c:v>
                </c:pt>
                <c:pt idx="27">
                  <c:v>53.911999999999999</c:v>
                </c:pt>
                <c:pt idx="28">
                  <c:v>51.725999999999999</c:v>
                </c:pt>
                <c:pt idx="29">
                  <c:v>50.161000000000001</c:v>
                </c:pt>
                <c:pt idx="30">
                  <c:v>48.558</c:v>
                </c:pt>
                <c:pt idx="31">
                  <c:v>47.627000000000002</c:v>
                </c:pt>
                <c:pt idx="32">
                  <c:v>46.061</c:v>
                </c:pt>
                <c:pt idx="33">
                  <c:v>44.09</c:v>
                </c:pt>
                <c:pt idx="34">
                  <c:v>42.868000000000002</c:v>
                </c:pt>
                <c:pt idx="35">
                  <c:v>41.378999999999998</c:v>
                </c:pt>
                <c:pt idx="36">
                  <c:v>39.478999999999999</c:v>
                </c:pt>
              </c:numCache>
            </c:numRef>
          </c:yVal>
          <c:smooth val="0"/>
          <c:extLst>
            <c:ext xmlns:c16="http://schemas.microsoft.com/office/drawing/2014/chart" uri="{C3380CC4-5D6E-409C-BE32-E72D297353CC}">
              <c16:uniqueId val="{00000004-2EE6-4C1E-B5F8-8211BE4C5A26}"/>
            </c:ext>
          </c:extLst>
        </c:ser>
        <c:dLbls>
          <c:showLegendKey val="0"/>
          <c:showVal val="0"/>
          <c:showCatName val="0"/>
          <c:showSerName val="0"/>
          <c:showPercent val="0"/>
          <c:showBubbleSize val="0"/>
        </c:dLbls>
        <c:axId val="664519600"/>
        <c:axId val="664519992"/>
      </c:scatterChart>
      <c:valAx>
        <c:axId val="664519600"/>
        <c:scaling>
          <c:orientation val="minMax"/>
          <c:max val="25"/>
          <c:min val="0"/>
        </c:scaling>
        <c:delete val="0"/>
        <c:axPos val="b"/>
        <c:title>
          <c:tx>
            <c:rich>
              <a:bodyPr/>
              <a:lstStyle/>
              <a:p>
                <a:pPr>
                  <a:defRPr sz="1700">
                    <a:solidFill>
                      <a:schemeClr val="bg2"/>
                    </a:solidFill>
                  </a:defRPr>
                </a:pPr>
                <a:r>
                  <a:rPr lang="en-US" sz="1700" dirty="0" err="1">
                    <a:solidFill>
                      <a:schemeClr val="bg2"/>
                    </a:solidFill>
                  </a:rPr>
                  <a:t>Jahre</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de-DE"/>
          </a:p>
        </c:txPr>
        <c:crossAx val="664519992"/>
        <c:crosses val="autoZero"/>
        <c:crossBetween val="midCat"/>
        <c:majorUnit val="1"/>
      </c:valAx>
      <c:valAx>
        <c:axId val="6645199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err="1">
                    <a:solidFill>
                      <a:schemeClr val="bg2"/>
                    </a:solidFill>
                  </a:rPr>
                  <a:t>Überleben</a:t>
                </a:r>
                <a:r>
                  <a:rPr lang="en-US" sz="1700" b="1" i="0" baseline="0" dirty="0">
                    <a:solidFill>
                      <a:schemeClr val="bg2"/>
                    </a:solidFill>
                  </a:rPr>
                  <a:t> (%)</a:t>
                </a: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de-DE"/>
          </a:p>
        </c:txPr>
        <c:crossAx val="664519600"/>
        <c:crosses val="autoZero"/>
        <c:crossBetween val="midCat"/>
        <c:majorUnit val="25"/>
      </c:valAx>
      <c:spPr>
        <a:noFill/>
        <a:ln>
          <a:solidFill>
            <a:schemeClr val="bg2"/>
          </a:solidFill>
        </a:ln>
      </c:spPr>
    </c:plotArea>
    <c:legend>
      <c:legendPos val="r"/>
      <c:layout>
        <c:manualLayout>
          <c:xMode val="edge"/>
          <c:yMode val="edge"/>
          <c:x val="0.10399980558916352"/>
          <c:y val="0.55893139204483644"/>
          <c:w val="0.55803103151929023"/>
          <c:h val="0.27341991097109392"/>
        </c:manualLayout>
      </c:layout>
      <c:overlay val="1"/>
      <c:spPr>
        <a:solidFill>
          <a:schemeClr val="tx1"/>
        </a:solidFill>
        <a:ln>
          <a:noFill/>
        </a:ln>
      </c:spPr>
      <c:txPr>
        <a:bodyPr/>
        <a:lstStyle/>
        <a:p>
          <a:pPr>
            <a:defRPr sz="1400" b="1">
              <a:solidFill>
                <a:schemeClr val="bg2"/>
              </a:solidFill>
            </a:defRPr>
          </a:pPr>
          <a:endParaRPr lang="de-DE"/>
        </a:p>
      </c:txPr>
    </c:legend>
    <c:plotVisOnly val="1"/>
    <c:dispBlanksAs val="gap"/>
    <c:showDLblsOverMax val="0"/>
  </c:chart>
  <c:txPr>
    <a:bodyPr/>
    <a:lstStyle/>
    <a:p>
      <a:pPr>
        <a:defRPr sz="1800"/>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2821255231501E-2"/>
          <c:y val="0.14587155578504049"/>
          <c:w val="0.26291641820308165"/>
          <c:h val="0.57819080162235748"/>
        </c:manualLayout>
      </c:layout>
      <c:scatterChart>
        <c:scatterStyle val="lineMarker"/>
        <c:varyColors val="0"/>
        <c:ser>
          <c:idx val="0"/>
          <c:order val="0"/>
          <c:tx>
            <c:strRef>
              <c:f>Sheet1!$B$1</c:f>
              <c:strCache>
                <c:ptCount val="1"/>
                <c:pt idx="0">
                  <c:v>2000-2005</c:v>
                </c:pt>
              </c:strCache>
            </c:strRef>
          </c:tx>
          <c:spPr>
            <a:ln w="2857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92.665999999999997</c:v>
                </c:pt>
                <c:pt idx="2">
                  <c:v>91.144999999999996</c:v>
                </c:pt>
                <c:pt idx="3">
                  <c:v>90.028000000000006</c:v>
                </c:pt>
                <c:pt idx="4">
                  <c:v>89.748000000000005</c:v>
                </c:pt>
                <c:pt idx="5">
                  <c:v>88.908000000000001</c:v>
                </c:pt>
                <c:pt idx="6">
                  <c:v>88.488</c:v>
                </c:pt>
                <c:pt idx="7">
                  <c:v>88.347999999999999</c:v>
                </c:pt>
                <c:pt idx="8">
                  <c:v>88.347999999999999</c:v>
                </c:pt>
                <c:pt idx="9">
                  <c:v>88.206999999999994</c:v>
                </c:pt>
                <c:pt idx="10">
                  <c:v>87.926000000000002</c:v>
                </c:pt>
                <c:pt idx="11">
                  <c:v>87.644999999999996</c:v>
                </c:pt>
                <c:pt idx="12">
                  <c:v>87.363</c:v>
                </c:pt>
              </c:numCache>
            </c:numRef>
          </c:yVal>
          <c:smooth val="0"/>
          <c:extLst>
            <c:ext xmlns:c16="http://schemas.microsoft.com/office/drawing/2014/chart" uri="{C3380CC4-5D6E-409C-BE32-E72D297353CC}">
              <c16:uniqueId val="{00000000-04BA-4752-B62D-B9D9EF7D12BB}"/>
            </c:ext>
          </c:extLst>
        </c:ser>
        <c:ser>
          <c:idx val="1"/>
          <c:order val="1"/>
          <c:tx>
            <c:strRef>
              <c:f>Sheet1!$C$1</c:f>
              <c:strCache>
                <c:ptCount val="1"/>
                <c:pt idx="0">
                  <c:v>2006-2011</c:v>
                </c:pt>
              </c:strCache>
            </c:strRef>
          </c:tx>
          <c:spPr>
            <a:ln w="28575">
              <a:solidFill>
                <a:srgbClr val="E6820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94.667000000000002</c:v>
                </c:pt>
                <c:pt idx="2">
                  <c:v>92.927999999999997</c:v>
                </c:pt>
                <c:pt idx="3">
                  <c:v>92.221999999999994</c:v>
                </c:pt>
                <c:pt idx="4">
                  <c:v>91.516000000000005</c:v>
                </c:pt>
                <c:pt idx="5">
                  <c:v>91.281000000000006</c:v>
                </c:pt>
                <c:pt idx="6">
                  <c:v>90.691999999999993</c:v>
                </c:pt>
                <c:pt idx="7">
                  <c:v>90.456000000000003</c:v>
                </c:pt>
                <c:pt idx="8">
                  <c:v>90.456000000000003</c:v>
                </c:pt>
                <c:pt idx="9">
                  <c:v>90.22</c:v>
                </c:pt>
                <c:pt idx="10">
                  <c:v>89.866</c:v>
                </c:pt>
                <c:pt idx="11">
                  <c:v>89.63</c:v>
                </c:pt>
                <c:pt idx="12">
                  <c:v>89.512</c:v>
                </c:pt>
              </c:numCache>
            </c:numRef>
          </c:yVal>
          <c:smooth val="0"/>
          <c:extLst>
            <c:ext xmlns:c16="http://schemas.microsoft.com/office/drawing/2014/chart" uri="{C3380CC4-5D6E-409C-BE32-E72D297353CC}">
              <c16:uniqueId val="{00000001-04BA-4752-B62D-B9D9EF7D12BB}"/>
            </c:ext>
          </c:extLst>
        </c:ser>
        <c:ser>
          <c:idx val="2"/>
          <c:order val="2"/>
          <c:tx>
            <c:strRef>
              <c:f>Sheet1!$D$1</c:f>
              <c:strCache>
                <c:ptCount val="1"/>
                <c:pt idx="0">
                  <c:v>2012-2017</c:v>
                </c:pt>
              </c:strCache>
            </c:strRef>
          </c:tx>
          <c:spPr>
            <a:ln w="28575">
              <a:solidFill>
                <a:srgbClr val="00B05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Sheet1!$D$2:$D$14</c:f>
              <c:numCache>
                <c:formatCode>General</c:formatCode>
                <c:ptCount val="13"/>
                <c:pt idx="0">
                  <c:v>100</c:v>
                </c:pt>
                <c:pt idx="1">
                  <c:v>95.991</c:v>
                </c:pt>
                <c:pt idx="2">
                  <c:v>94.051000000000002</c:v>
                </c:pt>
                <c:pt idx="3">
                  <c:v>93.652000000000001</c:v>
                </c:pt>
                <c:pt idx="4">
                  <c:v>93.25</c:v>
                </c:pt>
                <c:pt idx="5">
                  <c:v>92.846000000000004</c:v>
                </c:pt>
                <c:pt idx="6">
                  <c:v>92.575999999999993</c:v>
                </c:pt>
                <c:pt idx="7">
                  <c:v>92.441000000000003</c:v>
                </c:pt>
                <c:pt idx="8">
                  <c:v>92.441000000000003</c:v>
                </c:pt>
                <c:pt idx="9">
                  <c:v>91.608999999999995</c:v>
                </c:pt>
                <c:pt idx="10">
                  <c:v>91.325000000000003</c:v>
                </c:pt>
                <c:pt idx="11">
                  <c:v>91.036000000000001</c:v>
                </c:pt>
                <c:pt idx="12">
                  <c:v>91.036000000000001</c:v>
                </c:pt>
              </c:numCache>
            </c:numRef>
          </c:yVal>
          <c:smooth val="0"/>
          <c:extLst>
            <c:ext xmlns:c16="http://schemas.microsoft.com/office/drawing/2014/chart" uri="{C3380CC4-5D6E-409C-BE32-E72D297353CC}">
              <c16:uniqueId val="{00000002-04BA-4752-B62D-B9D9EF7D12BB}"/>
            </c:ext>
          </c:extLst>
        </c:ser>
        <c:ser>
          <c:idx val="3"/>
          <c:order val="3"/>
          <c:tx>
            <c:strRef>
              <c:f>Sheet1!$E$1</c:f>
              <c:strCache>
                <c:ptCount val="1"/>
                <c:pt idx="0">
                  <c:v>N at risk (2000-2005)</c:v>
                </c:pt>
              </c:strCache>
            </c:strRef>
          </c:tx>
          <c:spPr>
            <a:ln w="31750">
              <a:solidFill>
                <a:schemeClr val="accent2"/>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Sheet1!$E$2:$E$14</c:f>
            </c:numRef>
          </c:yVal>
          <c:smooth val="0"/>
          <c:extLst>
            <c:ext xmlns:c16="http://schemas.microsoft.com/office/drawing/2014/chart" uri="{C3380CC4-5D6E-409C-BE32-E72D297353CC}">
              <c16:uniqueId val="{00000003-04BA-4752-B62D-B9D9EF7D12BB}"/>
            </c:ext>
          </c:extLst>
        </c:ser>
        <c:dLbls>
          <c:showLegendKey val="0"/>
          <c:showVal val="0"/>
          <c:showCatName val="0"/>
          <c:showSerName val="0"/>
          <c:showPercent val="0"/>
          <c:showBubbleSize val="0"/>
        </c:dLbls>
        <c:axId val="683669848"/>
        <c:axId val="683670240"/>
      </c:scatterChart>
      <c:valAx>
        <c:axId val="683669848"/>
        <c:scaling>
          <c:orientation val="minMax"/>
          <c:max val="12"/>
          <c:min val="0"/>
        </c:scaling>
        <c:delete val="0"/>
        <c:axPos val="b"/>
        <c:title>
          <c:tx>
            <c:rich>
              <a:bodyPr/>
              <a:lstStyle/>
              <a:p>
                <a:pPr>
                  <a:defRPr sz="1200" b="1">
                    <a:solidFill>
                      <a:schemeClr val="tx1"/>
                    </a:solidFill>
                  </a:defRPr>
                </a:pPr>
                <a:r>
                  <a:rPr lang="en-US" sz="1200" b="1" dirty="0" err="1">
                    <a:solidFill>
                      <a:schemeClr val="tx1"/>
                    </a:solidFill>
                  </a:rPr>
                  <a:t>Monate</a:t>
                </a:r>
                <a:endParaRPr lang="en-US" sz="1200" b="1" dirty="0">
                  <a:solidFill>
                    <a:schemeClr val="tx1"/>
                  </a:solidFill>
                </a:endParaRPr>
              </a:p>
            </c:rich>
          </c:tx>
          <c:layout>
            <c:manualLayout>
              <c:xMode val="edge"/>
              <c:yMode val="edge"/>
              <c:x val="0.17360595578440818"/>
              <c:y val="0.80246326964081338"/>
            </c:manualLayout>
          </c:layout>
          <c:overlay val="0"/>
        </c:title>
        <c:numFmt formatCode="#,##0" sourceLinked="0"/>
        <c:majorTickMark val="out"/>
        <c:minorTickMark val="none"/>
        <c:tickLblPos val="nextTo"/>
        <c:spPr>
          <a:ln>
            <a:solidFill>
              <a:schemeClr val="bg2"/>
            </a:solidFill>
          </a:ln>
        </c:spPr>
        <c:txPr>
          <a:bodyPr rot="0"/>
          <a:lstStyle/>
          <a:p>
            <a:pPr>
              <a:defRPr sz="1000" b="0">
                <a:solidFill>
                  <a:schemeClr val="tx1"/>
                </a:solidFill>
              </a:defRPr>
            </a:pPr>
            <a:endParaRPr lang="de-DE"/>
          </a:p>
        </c:txPr>
        <c:crossAx val="683670240"/>
        <c:crosses val="autoZero"/>
        <c:crossBetween val="midCat"/>
        <c:majorUnit val="1"/>
      </c:valAx>
      <c:valAx>
        <c:axId val="683670240"/>
        <c:scaling>
          <c:orientation val="minMax"/>
          <c:max val="100"/>
          <c:min val="0"/>
        </c:scaling>
        <c:delete val="0"/>
        <c:axPos val="l"/>
        <c:majorGridlines>
          <c:spPr>
            <a:ln>
              <a:solidFill>
                <a:schemeClr val="bg2"/>
              </a:solidFill>
              <a:prstDash val="sysDash"/>
            </a:ln>
          </c:spPr>
        </c:majorGridlines>
        <c:title>
          <c:tx>
            <c:rich>
              <a:bodyPr/>
              <a:lstStyle/>
              <a:p>
                <a:pPr>
                  <a:defRPr sz="1200">
                    <a:solidFill>
                      <a:schemeClr val="tx1"/>
                    </a:solidFill>
                  </a:defRPr>
                </a:pPr>
                <a:r>
                  <a:rPr lang="en-US" sz="1600" dirty="0">
                    <a:solidFill>
                      <a:schemeClr val="tx1"/>
                    </a:solidFill>
                  </a:rPr>
                  <a:t>1-Jahresüberleben</a:t>
                </a:r>
                <a:r>
                  <a:rPr lang="en-US" sz="1200" dirty="0">
                    <a:solidFill>
                      <a:schemeClr val="tx1"/>
                    </a:solidFill>
                  </a:rPr>
                  <a:t> (%)</a:t>
                </a:r>
              </a:p>
            </c:rich>
          </c:tx>
          <c:layout>
            <c:manualLayout>
              <c:xMode val="edge"/>
              <c:yMode val="edge"/>
              <c:x val="1.380693700726845E-2"/>
              <c:y val="0.16089246881478411"/>
            </c:manualLayout>
          </c:layout>
          <c:overlay val="0"/>
        </c:title>
        <c:numFmt formatCode="General" sourceLinked="1"/>
        <c:majorTickMark val="out"/>
        <c:minorTickMark val="none"/>
        <c:tickLblPos val="nextTo"/>
        <c:spPr>
          <a:ln>
            <a:solidFill>
              <a:schemeClr val="bg2"/>
            </a:solidFill>
          </a:ln>
        </c:spPr>
        <c:txPr>
          <a:bodyPr/>
          <a:lstStyle/>
          <a:p>
            <a:pPr>
              <a:defRPr sz="1000" b="0">
                <a:solidFill>
                  <a:schemeClr val="tx1"/>
                </a:solidFill>
              </a:defRPr>
            </a:pPr>
            <a:endParaRPr lang="de-DE"/>
          </a:p>
        </c:txPr>
        <c:crossAx val="683669848"/>
        <c:crosses val="autoZero"/>
        <c:crossBetween val="midCat"/>
        <c:majorUnit val="10"/>
      </c:valAx>
      <c:spPr>
        <a:noFill/>
        <a:ln>
          <a:solidFill>
            <a:schemeClr val="bg2"/>
          </a:solidFill>
        </a:ln>
      </c:spPr>
    </c:plotArea>
    <c:legend>
      <c:legendPos val="t"/>
      <c:layout>
        <c:manualLayout>
          <c:xMode val="edge"/>
          <c:yMode val="edge"/>
          <c:x val="0.31857205907946579"/>
          <c:y val="1.4270794540603199E-2"/>
          <c:w val="0.5116765246180276"/>
          <c:h val="6.9553563711912916E-2"/>
        </c:manualLayout>
      </c:layout>
      <c:overlay val="1"/>
      <c:spPr>
        <a:solidFill>
          <a:schemeClr val="bg1"/>
        </a:solidFill>
        <a:ln w="12700">
          <a:solidFill>
            <a:schemeClr val="bg2">
              <a:lumMod val="65000"/>
              <a:lumOff val="35000"/>
            </a:schemeClr>
          </a:solidFill>
        </a:ln>
      </c:spPr>
      <c:txPr>
        <a:bodyPr/>
        <a:lstStyle/>
        <a:p>
          <a:pPr>
            <a:defRPr sz="1400" b="0">
              <a:solidFill>
                <a:schemeClr val="tx1"/>
              </a:solidFill>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13000678913775E-2"/>
          <c:y val="3.0821761413327466E-2"/>
          <c:w val="0.75304245754329646"/>
          <c:h val="0.78678254994775798"/>
        </c:manualLayout>
      </c:layout>
      <c:scatterChart>
        <c:scatterStyle val="lineMarker"/>
        <c:varyColors val="0"/>
        <c:ser>
          <c:idx val="0"/>
          <c:order val="0"/>
          <c:tx>
            <c:strRef>
              <c:f>Sheet1!$B$1</c:f>
              <c:strCache>
                <c:ptCount val="1"/>
                <c:pt idx="0">
                  <c:v>2000-2005</c:v>
                </c:pt>
              </c:strCache>
            </c:strRef>
          </c:tx>
          <c:spPr>
            <a:ln w="2857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93.994</c:v>
                </c:pt>
                <c:pt idx="2">
                  <c:v>92.14</c:v>
                </c:pt>
                <c:pt idx="3">
                  <c:v>91.266000000000005</c:v>
                </c:pt>
                <c:pt idx="4">
                  <c:v>90.772999999999996</c:v>
                </c:pt>
                <c:pt idx="5">
                  <c:v>90.17</c:v>
                </c:pt>
                <c:pt idx="6">
                  <c:v>89.786000000000001</c:v>
                </c:pt>
                <c:pt idx="7">
                  <c:v>89.400999999999996</c:v>
                </c:pt>
                <c:pt idx="8">
                  <c:v>88.796999999999997</c:v>
                </c:pt>
                <c:pt idx="9">
                  <c:v>87.971999999999994</c:v>
                </c:pt>
                <c:pt idx="10">
                  <c:v>87.585999999999999</c:v>
                </c:pt>
                <c:pt idx="11">
                  <c:v>87.09</c:v>
                </c:pt>
                <c:pt idx="12">
                  <c:v>86.98</c:v>
                </c:pt>
              </c:numCache>
            </c:numRef>
          </c:yVal>
          <c:smooth val="0"/>
          <c:extLst>
            <c:ext xmlns:c16="http://schemas.microsoft.com/office/drawing/2014/chart" uri="{C3380CC4-5D6E-409C-BE32-E72D297353CC}">
              <c16:uniqueId val="{00000000-B3E6-49F7-9D3B-20330CF1BD21}"/>
            </c:ext>
          </c:extLst>
        </c:ser>
        <c:ser>
          <c:idx val="1"/>
          <c:order val="1"/>
          <c:tx>
            <c:strRef>
              <c:f>Sheet1!$C$1</c:f>
              <c:strCache>
                <c:ptCount val="1"/>
                <c:pt idx="0">
                  <c:v>2006-2011</c:v>
                </c:pt>
              </c:strCache>
            </c:strRef>
          </c:tx>
          <c:spPr>
            <a:ln w="28575">
              <a:solidFill>
                <a:srgbClr val="E6820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96.227000000000004</c:v>
                </c:pt>
                <c:pt idx="2">
                  <c:v>94.853999999999999</c:v>
                </c:pt>
                <c:pt idx="3">
                  <c:v>94.072000000000003</c:v>
                </c:pt>
                <c:pt idx="4">
                  <c:v>93.194000000000003</c:v>
                </c:pt>
                <c:pt idx="5">
                  <c:v>92.361000000000004</c:v>
                </c:pt>
                <c:pt idx="6">
                  <c:v>91.759</c:v>
                </c:pt>
                <c:pt idx="7">
                  <c:v>91.572999999999993</c:v>
                </c:pt>
                <c:pt idx="8">
                  <c:v>91.247</c:v>
                </c:pt>
                <c:pt idx="9">
                  <c:v>90.875</c:v>
                </c:pt>
                <c:pt idx="10">
                  <c:v>90.594999999999999</c:v>
                </c:pt>
                <c:pt idx="11">
                  <c:v>90.313999999999993</c:v>
                </c:pt>
                <c:pt idx="12">
                  <c:v>90.078999999999994</c:v>
                </c:pt>
              </c:numCache>
            </c:numRef>
          </c:yVal>
          <c:smooth val="0"/>
          <c:extLst>
            <c:ext xmlns:c16="http://schemas.microsoft.com/office/drawing/2014/chart" uri="{C3380CC4-5D6E-409C-BE32-E72D297353CC}">
              <c16:uniqueId val="{00000001-B3E6-49F7-9D3B-20330CF1BD21}"/>
            </c:ext>
          </c:extLst>
        </c:ser>
        <c:ser>
          <c:idx val="2"/>
          <c:order val="2"/>
          <c:tx>
            <c:strRef>
              <c:f>Sheet1!$D$1</c:f>
              <c:strCache>
                <c:ptCount val="1"/>
                <c:pt idx="0">
                  <c:v>2012-2017</c:v>
                </c:pt>
              </c:strCache>
            </c:strRef>
          </c:tx>
          <c:spPr>
            <a:ln w="28575">
              <a:solidFill>
                <a:srgbClr val="00B05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Sheet1!$D$2:$D$14</c:f>
              <c:numCache>
                <c:formatCode>General</c:formatCode>
                <c:ptCount val="13"/>
                <c:pt idx="0">
                  <c:v>100</c:v>
                </c:pt>
                <c:pt idx="1">
                  <c:v>97.331999999999994</c:v>
                </c:pt>
                <c:pt idx="2">
                  <c:v>96.334000000000003</c:v>
                </c:pt>
                <c:pt idx="3">
                  <c:v>95.55</c:v>
                </c:pt>
                <c:pt idx="4">
                  <c:v>95.244</c:v>
                </c:pt>
                <c:pt idx="5">
                  <c:v>94.807000000000002</c:v>
                </c:pt>
                <c:pt idx="6">
                  <c:v>94.588999999999999</c:v>
                </c:pt>
                <c:pt idx="7">
                  <c:v>94.234999999999999</c:v>
                </c:pt>
                <c:pt idx="8">
                  <c:v>94.013999999999996</c:v>
                </c:pt>
                <c:pt idx="9">
                  <c:v>93.659000000000006</c:v>
                </c:pt>
                <c:pt idx="10">
                  <c:v>93.346999999999994</c:v>
                </c:pt>
                <c:pt idx="11">
                  <c:v>93.08</c:v>
                </c:pt>
                <c:pt idx="12">
                  <c:v>92.759</c:v>
                </c:pt>
              </c:numCache>
            </c:numRef>
          </c:yVal>
          <c:smooth val="0"/>
          <c:extLst>
            <c:ext xmlns:c16="http://schemas.microsoft.com/office/drawing/2014/chart" uri="{C3380CC4-5D6E-409C-BE32-E72D297353CC}">
              <c16:uniqueId val="{00000002-B3E6-49F7-9D3B-20330CF1BD21}"/>
            </c:ext>
          </c:extLst>
        </c:ser>
        <c:dLbls>
          <c:showLegendKey val="0"/>
          <c:showVal val="0"/>
          <c:showCatName val="0"/>
          <c:showSerName val="0"/>
          <c:showPercent val="0"/>
          <c:showBubbleSize val="0"/>
        </c:dLbls>
        <c:axId val="683669848"/>
        <c:axId val="683670240"/>
      </c:scatterChart>
      <c:valAx>
        <c:axId val="683669848"/>
        <c:scaling>
          <c:orientation val="minMax"/>
          <c:max val="12"/>
          <c:min val="0"/>
        </c:scaling>
        <c:delete val="0"/>
        <c:axPos val="b"/>
        <c:title>
          <c:tx>
            <c:rich>
              <a:bodyPr/>
              <a:lstStyle/>
              <a:p>
                <a:pPr>
                  <a:defRPr sz="1400">
                    <a:solidFill>
                      <a:schemeClr val="bg2"/>
                    </a:solidFill>
                  </a:defRPr>
                </a:pPr>
                <a:r>
                  <a:rPr lang="en-US" sz="1200" dirty="0" err="1">
                    <a:solidFill>
                      <a:schemeClr val="tx1"/>
                    </a:solidFill>
                  </a:rPr>
                  <a:t>Monate</a:t>
                </a:r>
                <a:endParaRPr lang="en-US" sz="1200" dirty="0">
                  <a:solidFill>
                    <a:schemeClr val="tx1"/>
                  </a:solidFill>
                </a:endParaRPr>
              </a:p>
            </c:rich>
          </c:tx>
          <c:layout>
            <c:manualLayout>
              <c:xMode val="edge"/>
              <c:yMode val="edge"/>
              <c:x val="0.42704850595598626"/>
              <c:y val="0.906998307596524"/>
            </c:manualLayout>
          </c:layout>
          <c:overlay val="0"/>
        </c:title>
        <c:numFmt formatCode="#,##0" sourceLinked="0"/>
        <c:majorTickMark val="out"/>
        <c:minorTickMark val="none"/>
        <c:tickLblPos val="nextTo"/>
        <c:spPr>
          <a:ln>
            <a:solidFill>
              <a:schemeClr val="bg2"/>
            </a:solidFill>
          </a:ln>
        </c:spPr>
        <c:txPr>
          <a:bodyPr rot="0"/>
          <a:lstStyle/>
          <a:p>
            <a:pPr>
              <a:defRPr sz="1000" b="0">
                <a:solidFill>
                  <a:schemeClr val="tx1"/>
                </a:solidFill>
              </a:defRPr>
            </a:pPr>
            <a:endParaRPr lang="de-DE"/>
          </a:p>
        </c:txPr>
        <c:crossAx val="683670240"/>
        <c:crosses val="autoZero"/>
        <c:crossBetween val="midCat"/>
        <c:majorUnit val="1"/>
      </c:valAx>
      <c:valAx>
        <c:axId val="683670240"/>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000" b="0">
                <a:solidFill>
                  <a:schemeClr val="tx1"/>
                </a:solidFill>
              </a:defRPr>
            </a:pPr>
            <a:endParaRPr lang="de-DE"/>
          </a:p>
        </c:txPr>
        <c:crossAx val="683669848"/>
        <c:crosses val="autoZero"/>
        <c:crossBetween val="midCat"/>
        <c:majorUnit val="10"/>
      </c:valAx>
      <c:spPr>
        <a:noFill/>
        <a:ln>
          <a:solidFill>
            <a:schemeClr val="bg2"/>
          </a:solidFill>
        </a:ln>
      </c:spPr>
    </c:plotArea>
    <c:plotVisOnly val="1"/>
    <c:dispBlanksAs val="gap"/>
    <c:showDLblsOverMax val="0"/>
  </c:chart>
  <c:txPr>
    <a:bodyPr/>
    <a:lstStyle/>
    <a:p>
      <a:pPr>
        <a:defRPr sz="1800"/>
      </a:pPr>
      <a:endParaRPr lang="de-D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9344677514566E-2"/>
          <c:y val="5.9423884701344305E-2"/>
          <c:w val="0.70488095356675107"/>
          <c:h val="0.67114507820578051"/>
        </c:manualLayout>
      </c:layout>
      <c:scatterChart>
        <c:scatterStyle val="lineMarker"/>
        <c:varyColors val="0"/>
        <c:ser>
          <c:idx val="0"/>
          <c:order val="0"/>
          <c:tx>
            <c:strRef>
              <c:f>Sheet1!$B$1</c:f>
              <c:strCache>
                <c:ptCount val="1"/>
                <c:pt idx="0">
                  <c:v>2000-2005</c:v>
                </c:pt>
              </c:strCache>
            </c:strRef>
          </c:tx>
          <c:spPr>
            <a:ln w="2857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90.676000000000002</c:v>
                </c:pt>
                <c:pt idx="2">
                  <c:v>87.498000000000005</c:v>
                </c:pt>
                <c:pt idx="3">
                  <c:v>86.403999999999996</c:v>
                </c:pt>
                <c:pt idx="4">
                  <c:v>85.311000000000007</c:v>
                </c:pt>
                <c:pt idx="5">
                  <c:v>85.311000000000007</c:v>
                </c:pt>
                <c:pt idx="6">
                  <c:v>85.311000000000007</c:v>
                </c:pt>
                <c:pt idx="7">
                  <c:v>84.216999999999999</c:v>
                </c:pt>
                <c:pt idx="8">
                  <c:v>83.123000000000005</c:v>
                </c:pt>
                <c:pt idx="9">
                  <c:v>83.123000000000005</c:v>
                </c:pt>
                <c:pt idx="10">
                  <c:v>82.028999999999996</c:v>
                </c:pt>
                <c:pt idx="11">
                  <c:v>80.936000000000007</c:v>
                </c:pt>
                <c:pt idx="12">
                  <c:v>80.936000000000007</c:v>
                </c:pt>
              </c:numCache>
            </c:numRef>
          </c:yVal>
          <c:smooth val="0"/>
          <c:extLst>
            <c:ext xmlns:c16="http://schemas.microsoft.com/office/drawing/2014/chart" uri="{C3380CC4-5D6E-409C-BE32-E72D297353CC}">
              <c16:uniqueId val="{00000000-25F9-44F2-BED6-9D6D8466DB78}"/>
            </c:ext>
          </c:extLst>
        </c:ser>
        <c:ser>
          <c:idx val="1"/>
          <c:order val="1"/>
          <c:tx>
            <c:strRef>
              <c:f>Sheet1!$C$1</c:f>
              <c:strCache>
                <c:ptCount val="1"/>
                <c:pt idx="0">
                  <c:v>2006-2011</c:v>
                </c:pt>
              </c:strCache>
            </c:strRef>
          </c:tx>
          <c:spPr>
            <a:ln w="28575">
              <a:solidFill>
                <a:srgbClr val="B97E33"/>
              </a:solidFill>
              <a:prstDash val="solid"/>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86.715000000000003</c:v>
                </c:pt>
                <c:pt idx="2">
                  <c:v>86.715000000000003</c:v>
                </c:pt>
                <c:pt idx="3">
                  <c:v>85.551000000000002</c:v>
                </c:pt>
                <c:pt idx="4">
                  <c:v>85.551000000000002</c:v>
                </c:pt>
                <c:pt idx="5">
                  <c:v>84.960999999999999</c:v>
                </c:pt>
                <c:pt idx="6">
                  <c:v>84.960999999999999</c:v>
                </c:pt>
                <c:pt idx="7">
                  <c:v>83.781000000000006</c:v>
                </c:pt>
                <c:pt idx="8">
                  <c:v>82.010999999999996</c:v>
                </c:pt>
                <c:pt idx="9">
                  <c:v>81.421000000000006</c:v>
                </c:pt>
                <c:pt idx="10">
                  <c:v>80.826999999999998</c:v>
                </c:pt>
                <c:pt idx="11">
                  <c:v>79.638000000000005</c:v>
                </c:pt>
                <c:pt idx="12">
                  <c:v>79.638000000000005</c:v>
                </c:pt>
              </c:numCache>
            </c:numRef>
          </c:yVal>
          <c:smooth val="0"/>
          <c:extLst>
            <c:ext xmlns:c16="http://schemas.microsoft.com/office/drawing/2014/chart" uri="{C3380CC4-5D6E-409C-BE32-E72D297353CC}">
              <c16:uniqueId val="{00000001-25F9-44F2-BED6-9D6D8466DB78}"/>
            </c:ext>
          </c:extLst>
        </c:ser>
        <c:ser>
          <c:idx val="2"/>
          <c:order val="2"/>
          <c:tx>
            <c:strRef>
              <c:f>Sheet1!$D$1</c:f>
              <c:strCache>
                <c:ptCount val="1"/>
                <c:pt idx="0">
                  <c:v>2012-2017</c:v>
                </c:pt>
              </c:strCache>
            </c:strRef>
          </c:tx>
          <c:spPr>
            <a:ln w="28575">
              <a:solidFill>
                <a:srgbClr val="00B05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Sheet1!$D$2:$D$14</c:f>
              <c:numCache>
                <c:formatCode>General</c:formatCode>
                <c:ptCount val="13"/>
                <c:pt idx="0">
                  <c:v>100</c:v>
                </c:pt>
                <c:pt idx="1">
                  <c:v>92.388000000000005</c:v>
                </c:pt>
                <c:pt idx="2">
                  <c:v>91.472999999999999</c:v>
                </c:pt>
                <c:pt idx="3">
                  <c:v>90.492000000000004</c:v>
                </c:pt>
                <c:pt idx="4">
                  <c:v>90.492000000000004</c:v>
                </c:pt>
                <c:pt idx="5">
                  <c:v>89.974000000000004</c:v>
                </c:pt>
                <c:pt idx="6">
                  <c:v>89.974000000000004</c:v>
                </c:pt>
                <c:pt idx="7">
                  <c:v>89.436000000000007</c:v>
                </c:pt>
                <c:pt idx="8">
                  <c:v>88.337999999999994</c:v>
                </c:pt>
                <c:pt idx="9">
                  <c:v>88.337999999999994</c:v>
                </c:pt>
                <c:pt idx="10">
                  <c:v>88.337999999999994</c:v>
                </c:pt>
                <c:pt idx="11">
                  <c:v>88.337999999999994</c:v>
                </c:pt>
                <c:pt idx="12">
                  <c:v>88.337999999999994</c:v>
                </c:pt>
              </c:numCache>
            </c:numRef>
          </c:yVal>
          <c:smooth val="0"/>
          <c:extLst>
            <c:ext xmlns:c16="http://schemas.microsoft.com/office/drawing/2014/chart" uri="{C3380CC4-5D6E-409C-BE32-E72D297353CC}">
              <c16:uniqueId val="{00000002-25F9-44F2-BED6-9D6D8466DB78}"/>
            </c:ext>
          </c:extLst>
        </c:ser>
        <c:dLbls>
          <c:showLegendKey val="0"/>
          <c:showVal val="0"/>
          <c:showCatName val="0"/>
          <c:showSerName val="0"/>
          <c:showPercent val="0"/>
          <c:showBubbleSize val="0"/>
        </c:dLbls>
        <c:axId val="683669848"/>
        <c:axId val="683670240"/>
      </c:scatterChart>
      <c:valAx>
        <c:axId val="683669848"/>
        <c:scaling>
          <c:orientation val="minMax"/>
          <c:max val="12"/>
          <c:min val="0"/>
        </c:scaling>
        <c:delete val="0"/>
        <c:axPos val="b"/>
        <c:title>
          <c:tx>
            <c:rich>
              <a:bodyPr/>
              <a:lstStyle/>
              <a:p>
                <a:pPr>
                  <a:defRPr sz="1200">
                    <a:solidFill>
                      <a:schemeClr val="tx1"/>
                    </a:solidFill>
                  </a:defRPr>
                </a:pPr>
                <a:r>
                  <a:rPr lang="en-US" sz="1200" dirty="0" err="1">
                    <a:solidFill>
                      <a:schemeClr val="tx1"/>
                    </a:solidFill>
                  </a:rPr>
                  <a:t>Monate</a:t>
                </a:r>
                <a:endParaRPr lang="en-US" sz="1200" dirty="0">
                  <a:solidFill>
                    <a:schemeClr val="tx1"/>
                  </a:solidFill>
                </a:endParaRPr>
              </a:p>
            </c:rich>
          </c:tx>
          <c:layout>
            <c:manualLayout>
              <c:xMode val="edge"/>
              <c:yMode val="edge"/>
              <c:x val="0.37198883573796721"/>
              <c:y val="0.80726418783337495"/>
            </c:manualLayout>
          </c:layout>
          <c:overlay val="0"/>
        </c:title>
        <c:numFmt formatCode="#,##0" sourceLinked="0"/>
        <c:majorTickMark val="out"/>
        <c:minorTickMark val="none"/>
        <c:tickLblPos val="nextTo"/>
        <c:spPr>
          <a:ln>
            <a:solidFill>
              <a:schemeClr val="bg2"/>
            </a:solidFill>
          </a:ln>
        </c:spPr>
        <c:txPr>
          <a:bodyPr rot="0"/>
          <a:lstStyle/>
          <a:p>
            <a:pPr>
              <a:defRPr sz="1000" b="0">
                <a:solidFill>
                  <a:schemeClr val="tx1"/>
                </a:solidFill>
              </a:defRPr>
            </a:pPr>
            <a:endParaRPr lang="de-DE"/>
          </a:p>
        </c:txPr>
        <c:crossAx val="683670240"/>
        <c:crosses val="autoZero"/>
        <c:crossBetween val="midCat"/>
        <c:majorUnit val="1"/>
      </c:valAx>
      <c:valAx>
        <c:axId val="683670240"/>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000" b="0">
                <a:solidFill>
                  <a:schemeClr val="tx1"/>
                </a:solidFill>
              </a:defRPr>
            </a:pPr>
            <a:endParaRPr lang="de-DE"/>
          </a:p>
        </c:txPr>
        <c:crossAx val="683669848"/>
        <c:crosses val="autoZero"/>
        <c:crossBetween val="midCat"/>
        <c:majorUnit val="10"/>
      </c:valAx>
      <c:spPr>
        <a:noFill/>
        <a:ln>
          <a:solidFill>
            <a:schemeClr val="bg2"/>
          </a:solidFill>
        </a:ln>
      </c:spPr>
    </c:plotArea>
    <c:plotVisOnly val="1"/>
    <c:dispBlanksAs val="gap"/>
    <c:showDLblsOverMax val="0"/>
  </c:chart>
  <c:txPr>
    <a:bodyPr/>
    <a:lstStyle/>
    <a:p>
      <a:pPr>
        <a:defRPr sz="1800"/>
      </a:pPr>
      <a:endParaRPr lang="de-D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TVP</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Tage 
(N = 280)</c:v>
                </c:pt>
                <c:pt idx="1">
                  <c:v>31 Tage - 1 Jahr 
(N  = 347)</c:v>
                </c:pt>
                <c:pt idx="2">
                  <c:v>&gt;1 Jahr - 3 Jahre
(N = 283)</c:v>
                </c:pt>
                <c:pt idx="3">
                  <c:v>&gt;3 Jahre - 5 Jahre 
(N = 235)</c:v>
                </c:pt>
                <c:pt idx="4">
                  <c:v>&gt;5 Jahre - 10 Jahre 
(N = 435)</c:v>
                </c:pt>
                <c:pt idx="5">
                  <c:v>&gt;10 Years 
(N = 554)</c:v>
                </c:pt>
              </c:strCache>
            </c:strRef>
          </c:cat>
          <c:val>
            <c:numRef>
              <c:f>Sheet1!$B$2:$G$2</c:f>
              <c:numCache>
                <c:formatCode>General</c:formatCode>
                <c:ptCount val="6"/>
                <c:pt idx="0">
                  <c:v>1.1000000000000001</c:v>
                </c:pt>
                <c:pt idx="1">
                  <c:v>2.6</c:v>
                </c:pt>
                <c:pt idx="2">
                  <c:v>13.1</c:v>
                </c:pt>
                <c:pt idx="3">
                  <c:v>16.600000000000001</c:v>
                </c:pt>
                <c:pt idx="4">
                  <c:v>20.7</c:v>
                </c:pt>
                <c:pt idx="5">
                  <c:v>22.9</c:v>
                </c:pt>
              </c:numCache>
            </c:numRef>
          </c:val>
          <c:smooth val="0"/>
          <c:extLst>
            <c:ext xmlns:c16="http://schemas.microsoft.com/office/drawing/2014/chart" uri="{C3380CC4-5D6E-409C-BE32-E72D297353CC}">
              <c16:uniqueId val="{00000000-EE31-4373-9887-48A46D192E9B}"/>
            </c:ext>
          </c:extLst>
        </c:ser>
        <c:ser>
          <c:idx val="1"/>
          <c:order val="1"/>
          <c:tx>
            <c:strRef>
              <c:f>Sheet1!$A$3</c:f>
              <c:strCache>
                <c:ptCount val="1"/>
                <c:pt idx="0">
                  <c:v>Akute Abstoßung</c:v>
                </c:pt>
              </c:strCache>
            </c:strRef>
          </c:tx>
          <c:spPr>
            <a:ln w="41275">
              <a:solidFill>
                <a:srgbClr val="FF9933"/>
              </a:solidFill>
              <a:prstDash val="solid"/>
            </a:ln>
          </c:spPr>
          <c:marker>
            <c:symbol val="diamond"/>
            <c:size val="12"/>
            <c:spPr>
              <a:solidFill>
                <a:srgbClr val="FF9933"/>
              </a:solidFill>
              <a:ln>
                <a:noFill/>
                <a:prstDash val="solid"/>
              </a:ln>
            </c:spPr>
          </c:marker>
          <c:cat>
            <c:strRef>
              <c:f>Sheet1!$B$1:$G$1</c:f>
              <c:strCache>
                <c:ptCount val="6"/>
                <c:pt idx="0">
                  <c:v>0-30 Tage 
(N = 280)</c:v>
                </c:pt>
                <c:pt idx="1">
                  <c:v>31 Tage - 1 Jahr 
(N  = 347)</c:v>
                </c:pt>
                <c:pt idx="2">
                  <c:v>&gt;1 Jahr - 3 Jahre
(N = 283)</c:v>
                </c:pt>
                <c:pt idx="3">
                  <c:v>&gt;3 Jahre - 5 Jahre 
(N = 235)</c:v>
                </c:pt>
                <c:pt idx="4">
                  <c:v>&gt;5 Jahre - 10 Jahre 
(N = 435)</c:v>
                </c:pt>
                <c:pt idx="5">
                  <c:v>&gt;10 Years 
(N = 554)</c:v>
                </c:pt>
              </c:strCache>
            </c:strRef>
          </c:cat>
          <c:val>
            <c:numRef>
              <c:f>Sheet1!$B$3:$G$3</c:f>
              <c:numCache>
                <c:formatCode>General</c:formatCode>
                <c:ptCount val="6"/>
                <c:pt idx="0">
                  <c:v>5</c:v>
                </c:pt>
                <c:pt idx="1">
                  <c:v>15</c:v>
                </c:pt>
                <c:pt idx="2">
                  <c:v>16.600000000000001</c:v>
                </c:pt>
                <c:pt idx="3">
                  <c:v>14.9</c:v>
                </c:pt>
                <c:pt idx="4">
                  <c:v>10.1</c:v>
                </c:pt>
                <c:pt idx="5">
                  <c:v>4.3</c:v>
                </c:pt>
              </c:numCache>
            </c:numRef>
          </c:val>
          <c:smooth val="0"/>
          <c:extLst>
            <c:ext xmlns:c16="http://schemas.microsoft.com/office/drawing/2014/chart" uri="{C3380CC4-5D6E-409C-BE32-E72D297353CC}">
              <c16:uniqueId val="{00000001-EE31-4373-9887-48A46D192E9B}"/>
            </c:ext>
          </c:extLst>
        </c:ser>
        <c:ser>
          <c:idx val="4"/>
          <c:order val="2"/>
          <c:tx>
            <c:strRef>
              <c:f>Sheet1!$A$4</c:f>
              <c:strCache>
                <c:ptCount val="1"/>
                <c:pt idx="0">
                  <c:v>Infektion (nicht-CMV)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Tage 
(N = 280)</c:v>
                </c:pt>
                <c:pt idx="1">
                  <c:v>31 Tage - 1 Jahr 
(N  = 347)</c:v>
                </c:pt>
                <c:pt idx="2">
                  <c:v>&gt;1 Jahr - 3 Jahre
(N = 283)</c:v>
                </c:pt>
                <c:pt idx="3">
                  <c:v>&gt;3 Jahre - 5 Jahre 
(N = 235)</c:v>
                </c:pt>
                <c:pt idx="4">
                  <c:v>&gt;5 Jahre - 10 Jahre 
(N = 435)</c:v>
                </c:pt>
                <c:pt idx="5">
                  <c:v>&gt;10 Years 
(N = 554)</c:v>
                </c:pt>
              </c:strCache>
            </c:strRef>
          </c:cat>
          <c:val>
            <c:numRef>
              <c:f>Sheet1!$B$4:$G$4</c:f>
              <c:numCache>
                <c:formatCode>General</c:formatCode>
                <c:ptCount val="6"/>
                <c:pt idx="0">
                  <c:v>6.4</c:v>
                </c:pt>
                <c:pt idx="1">
                  <c:v>14.7</c:v>
                </c:pt>
                <c:pt idx="2">
                  <c:v>5.3</c:v>
                </c:pt>
                <c:pt idx="3">
                  <c:v>6.4</c:v>
                </c:pt>
                <c:pt idx="4">
                  <c:v>4.5999999999999996</c:v>
                </c:pt>
                <c:pt idx="5">
                  <c:v>6.7</c:v>
                </c:pt>
              </c:numCache>
            </c:numRef>
          </c:val>
          <c:smooth val="0"/>
          <c:extLst>
            <c:ext xmlns:c16="http://schemas.microsoft.com/office/drawing/2014/chart" uri="{C3380CC4-5D6E-409C-BE32-E72D297353CC}">
              <c16:uniqueId val="{00000002-EE31-4373-9887-48A46D192E9B}"/>
            </c:ext>
          </c:extLst>
        </c:ser>
        <c:ser>
          <c:idx val="2"/>
          <c:order val="3"/>
          <c:tx>
            <c:strRef>
              <c:f>Sheet1!$A$5</c:f>
              <c:strCache>
                <c:ptCount val="1"/>
                <c:pt idx="0">
                  <c:v>Transplantatversagen</c:v>
                </c:pt>
              </c:strCache>
            </c:strRef>
          </c:tx>
          <c:spPr>
            <a:ln w="41275">
              <a:solidFill>
                <a:srgbClr val="339933"/>
              </a:solidFill>
              <a:prstDash val="solid"/>
            </a:ln>
          </c:spPr>
          <c:marker>
            <c:symbol val="diamond"/>
            <c:size val="12"/>
            <c:spPr>
              <a:solidFill>
                <a:srgbClr val="339933"/>
              </a:solidFill>
              <a:ln>
                <a:noFill/>
                <a:prstDash val="solid"/>
              </a:ln>
            </c:spPr>
          </c:marker>
          <c:cat>
            <c:strRef>
              <c:f>Sheet1!$B$1:$G$1</c:f>
              <c:strCache>
                <c:ptCount val="6"/>
                <c:pt idx="0">
                  <c:v>0-30 Tage 
(N = 280)</c:v>
                </c:pt>
                <c:pt idx="1">
                  <c:v>31 Tage - 1 Jahr 
(N  = 347)</c:v>
                </c:pt>
                <c:pt idx="2">
                  <c:v>&gt;1 Jahr - 3 Jahre
(N = 283)</c:v>
                </c:pt>
                <c:pt idx="3">
                  <c:v>&gt;3 Jahre - 5 Jahre 
(N = 235)</c:v>
                </c:pt>
                <c:pt idx="4">
                  <c:v>&gt;5 Jahre - 10 Jahre 
(N = 435)</c:v>
                </c:pt>
                <c:pt idx="5">
                  <c:v>&gt;10 Years 
(N = 554)</c:v>
                </c:pt>
              </c:strCache>
            </c:strRef>
          </c:cat>
          <c:val>
            <c:numRef>
              <c:f>Sheet1!$B$5:$G$5</c:f>
              <c:numCache>
                <c:formatCode>General</c:formatCode>
                <c:ptCount val="6"/>
                <c:pt idx="0">
                  <c:v>38.200000000000003</c:v>
                </c:pt>
                <c:pt idx="1">
                  <c:v>21.6</c:v>
                </c:pt>
                <c:pt idx="2">
                  <c:v>42</c:v>
                </c:pt>
                <c:pt idx="3">
                  <c:v>34.5</c:v>
                </c:pt>
                <c:pt idx="4">
                  <c:v>40.700000000000003</c:v>
                </c:pt>
                <c:pt idx="5">
                  <c:v>34.5</c:v>
                </c:pt>
              </c:numCache>
            </c:numRef>
          </c:val>
          <c:smooth val="0"/>
          <c:extLst>
            <c:ext xmlns:c16="http://schemas.microsoft.com/office/drawing/2014/chart" uri="{C3380CC4-5D6E-409C-BE32-E72D297353CC}">
              <c16:uniqueId val="{00000003-EE31-4373-9887-48A46D192E9B}"/>
            </c:ext>
          </c:extLst>
        </c:ser>
        <c:dLbls>
          <c:showLegendKey val="0"/>
          <c:showVal val="0"/>
          <c:showCatName val="0"/>
          <c:showSerName val="0"/>
          <c:showPercent val="0"/>
          <c:showBubbleSize val="0"/>
        </c:dLbls>
        <c:marker val="1"/>
        <c:smooth val="0"/>
        <c:axId val="674085944"/>
        <c:axId val="579643288"/>
      </c:lineChart>
      <c:catAx>
        <c:axId val="674085944"/>
        <c:scaling>
          <c:orientation val="minMax"/>
        </c:scaling>
        <c:delete val="0"/>
        <c:axPos val="b"/>
        <c:numFmt formatCode="General" sourceLinked="1"/>
        <c:majorTickMark val="out"/>
        <c:minorTickMark val="none"/>
        <c:tickLblPos val="nextTo"/>
        <c:spPr>
          <a:ln>
            <a:solidFill>
              <a:schemeClr val="bg2"/>
            </a:solidFill>
          </a:ln>
        </c:spPr>
        <c:txPr>
          <a:bodyPr rot="0" vert="horz"/>
          <a:lstStyle/>
          <a:p>
            <a:pPr>
              <a:defRPr sz="1000">
                <a:solidFill>
                  <a:schemeClr val="bg2"/>
                </a:solidFill>
              </a:defRPr>
            </a:pPr>
            <a:endParaRPr lang="de-DE"/>
          </a:p>
        </c:txPr>
        <c:crossAx val="579643288"/>
        <c:crosses val="autoZero"/>
        <c:auto val="1"/>
        <c:lblAlgn val="ctr"/>
        <c:lblOffset val="100"/>
        <c:tickLblSkip val="1"/>
        <c:tickMarkSkip val="1"/>
        <c:noMultiLvlLbl val="0"/>
      </c:catAx>
      <c:valAx>
        <c:axId val="579643288"/>
        <c:scaling>
          <c:orientation val="minMax"/>
          <c:max val="50"/>
          <c:min val="0"/>
        </c:scaling>
        <c:delete val="0"/>
        <c:axPos val="l"/>
        <c:majorGridlines>
          <c:spPr>
            <a:ln w="3175">
              <a:solidFill>
                <a:schemeClr val="bg2"/>
              </a:solidFill>
              <a:prstDash val="sysDash"/>
            </a:ln>
          </c:spPr>
        </c:majorGridlines>
        <c:numFmt formatCode="0" sourceLinked="0"/>
        <c:majorTickMark val="out"/>
        <c:minorTickMark val="none"/>
        <c:tickLblPos val="nextTo"/>
        <c:spPr>
          <a:ln w="3175">
            <a:solidFill>
              <a:schemeClr val="bg2"/>
            </a:solidFill>
            <a:prstDash val="solid"/>
          </a:ln>
        </c:spPr>
        <c:txPr>
          <a:bodyPr rot="0" vert="horz"/>
          <a:lstStyle/>
          <a:p>
            <a:pPr>
              <a:defRPr sz="1500" b="1" i="0" u="none" strike="noStrike" baseline="0">
                <a:solidFill>
                  <a:schemeClr val="bg2"/>
                </a:solidFill>
                <a:latin typeface="Arial"/>
                <a:ea typeface="Arial"/>
                <a:cs typeface="Arial"/>
              </a:defRPr>
            </a:pPr>
            <a:endParaRPr lang="de-DE"/>
          </a:p>
        </c:txPr>
        <c:crossAx val="674085944"/>
        <c:crosses val="autoZero"/>
        <c:crossBetween val="between"/>
        <c:majorUnit val="10"/>
      </c:valAx>
      <c:spPr>
        <a:noFill/>
        <a:ln w="12700">
          <a:solidFill>
            <a:schemeClr val="bg2"/>
          </a:solidFill>
          <a:prstDash val="solid"/>
        </a:ln>
      </c:spPr>
    </c:plotArea>
    <c:legend>
      <c:legendPos val="r"/>
      <c:layout>
        <c:manualLayout>
          <c:xMode val="edge"/>
          <c:yMode val="edge"/>
          <c:x val="0.12861518036989561"/>
          <c:y val="4.9316024686103417E-2"/>
          <c:w val="0.84612333150564967"/>
          <c:h val="0.16294326792955011"/>
        </c:manualLayout>
      </c:layout>
      <c:overlay val="0"/>
      <c:spPr>
        <a:noFill/>
        <a:ln w="3175">
          <a:solidFill>
            <a:schemeClr val="bg2"/>
          </a:solidFill>
          <a:prstDash val="solid"/>
        </a:ln>
      </c:spPr>
      <c:txPr>
        <a:bodyPr/>
        <a:lstStyle/>
        <a:p>
          <a:pPr>
            <a:defRPr sz="1200" b="1" i="0" u="none" strike="noStrike" baseline="0">
              <a:solidFill>
                <a:schemeClr val="bg2"/>
              </a:solidFill>
              <a:latin typeface="Arial"/>
              <a:ea typeface="Arial"/>
              <a:cs typeface="Arial"/>
            </a:defRPr>
          </a:pPr>
          <a:endParaRPr lang="de-DE"/>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de-D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34A65-3642-4E51-8391-075F6F097EE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3DDE160B-09C2-4D7D-9125-314E9104FD9C}">
      <dgm:prSet phldrT="[Text]" custT="1"/>
      <dgm:spPr>
        <a:solidFill>
          <a:schemeClr val="bg1">
            <a:lumMod val="95000"/>
            <a:alpha val="90000"/>
          </a:schemeClr>
        </a:solidFill>
        <a:ln>
          <a:noFill/>
        </a:ln>
      </dgm:spPr>
      <dgm:t>
        <a:bodyPr/>
        <a:lstStyle/>
        <a:p>
          <a:r>
            <a:rPr lang="de-DE" sz="1200" dirty="0"/>
            <a:t>Anpassung der immunsuppressiven Therapie in Abhängigkeit von den Medikamentenspiegeln</a:t>
          </a:r>
        </a:p>
      </dgm:t>
    </dgm:pt>
    <dgm:pt modelId="{8160C256-BEBD-4378-82A4-27AACD710BD9}" type="parTrans" cxnId="{90DDD186-F96F-485A-B4AF-7B8BD97C3506}">
      <dgm:prSet/>
      <dgm:spPr/>
      <dgm:t>
        <a:bodyPr/>
        <a:lstStyle/>
        <a:p>
          <a:endParaRPr lang="de-DE"/>
        </a:p>
      </dgm:t>
    </dgm:pt>
    <dgm:pt modelId="{8E024B85-A20D-43D3-AF1E-0726DD20C2A4}" type="sibTrans" cxnId="{90DDD186-F96F-485A-B4AF-7B8BD97C3506}">
      <dgm:prSet/>
      <dgm:spPr/>
      <dgm:t>
        <a:bodyPr/>
        <a:lstStyle/>
        <a:p>
          <a:endParaRPr lang="de-DE"/>
        </a:p>
      </dgm:t>
    </dgm:pt>
    <dgm:pt modelId="{07D106A1-AD5C-4E18-BFCC-D13A799C3193}">
      <dgm:prSet phldrT="[Text]" custT="1"/>
      <dgm:spPr>
        <a:solidFill>
          <a:srgbClr val="C00000">
            <a:alpha val="61000"/>
          </a:srgbClr>
        </a:solidFill>
      </dgm:spPr>
      <dgm:t>
        <a:bodyPr/>
        <a:lstStyle/>
        <a:p>
          <a:r>
            <a:rPr lang="de-DE" sz="1100" dirty="0">
              <a:solidFill>
                <a:schemeClr val="tx1"/>
              </a:solidFill>
            </a:rPr>
            <a:t>Gefahr einer zu starken Immunsuppression</a:t>
          </a:r>
        </a:p>
      </dgm:t>
    </dgm:pt>
    <dgm:pt modelId="{198FE3AE-7AC9-475E-AF89-24E4A0EF9932}" type="parTrans" cxnId="{98E0F115-43A2-48C9-8667-4D46A2CF82FC}">
      <dgm:prSet/>
      <dgm:spPr/>
      <dgm:t>
        <a:bodyPr/>
        <a:lstStyle/>
        <a:p>
          <a:endParaRPr lang="de-DE"/>
        </a:p>
      </dgm:t>
    </dgm:pt>
    <dgm:pt modelId="{14E912D4-5B07-4AB8-8BFF-2E29CF8DF816}" type="sibTrans" cxnId="{98E0F115-43A2-48C9-8667-4D46A2CF82FC}">
      <dgm:prSet/>
      <dgm:spPr/>
      <dgm:t>
        <a:bodyPr/>
        <a:lstStyle/>
        <a:p>
          <a:endParaRPr lang="de-DE"/>
        </a:p>
      </dgm:t>
    </dgm:pt>
    <dgm:pt modelId="{0D94CC31-6393-420E-A497-E2B1E409E9ED}">
      <dgm:prSet phldrT="[Text]" custT="1"/>
      <dgm:spPr>
        <a:solidFill>
          <a:srgbClr val="C00000">
            <a:alpha val="61000"/>
          </a:srgbClr>
        </a:solidFill>
      </dgm:spPr>
      <dgm:t>
        <a:bodyPr/>
        <a:lstStyle/>
        <a:p>
          <a:r>
            <a:rPr lang="de-DE" sz="1100" b="0" dirty="0">
              <a:solidFill>
                <a:schemeClr val="tx1"/>
              </a:solidFill>
            </a:rPr>
            <a:t>Sehr geringes Abstoßungsrisiko</a:t>
          </a:r>
        </a:p>
      </dgm:t>
    </dgm:pt>
    <dgm:pt modelId="{1BC29B1E-6C94-44DA-B778-2D8E8C0A520D}" type="parTrans" cxnId="{5DCBF828-29ED-498F-8C38-593E5ED73BC9}">
      <dgm:prSet/>
      <dgm:spPr/>
      <dgm:t>
        <a:bodyPr/>
        <a:lstStyle/>
        <a:p>
          <a:endParaRPr lang="de-DE"/>
        </a:p>
      </dgm:t>
    </dgm:pt>
    <dgm:pt modelId="{6BE51B9D-DB46-4DBC-BAE7-E4D8170D07A5}" type="sibTrans" cxnId="{5DCBF828-29ED-498F-8C38-593E5ED73BC9}">
      <dgm:prSet/>
      <dgm:spPr/>
      <dgm:t>
        <a:bodyPr/>
        <a:lstStyle/>
        <a:p>
          <a:endParaRPr lang="de-DE"/>
        </a:p>
      </dgm:t>
    </dgm:pt>
    <dgm:pt modelId="{A915FEB9-7BD5-424E-A76D-D4B7B2707679}">
      <dgm:prSet phldrT="[Text]" custT="1"/>
      <dgm:spPr>
        <a:solidFill>
          <a:schemeClr val="bg1">
            <a:lumMod val="95000"/>
            <a:alpha val="90000"/>
          </a:schemeClr>
        </a:solidFill>
        <a:ln>
          <a:noFill/>
        </a:ln>
      </dgm:spPr>
      <dgm:t>
        <a:bodyPr/>
        <a:lstStyle/>
        <a:p>
          <a:r>
            <a:rPr lang="de-DE" sz="1200" dirty="0"/>
            <a:t>Anpassung der immunsuppressiven Therapie in Abhängigkeit von der Aktivität des Immunsystems</a:t>
          </a:r>
        </a:p>
      </dgm:t>
    </dgm:pt>
    <dgm:pt modelId="{A46156EF-9176-419C-BAB5-2F2AC9A44849}" type="parTrans" cxnId="{65EBB31C-BC50-446A-9796-C9C485EFE0B0}">
      <dgm:prSet/>
      <dgm:spPr/>
      <dgm:t>
        <a:bodyPr/>
        <a:lstStyle/>
        <a:p>
          <a:endParaRPr lang="de-DE"/>
        </a:p>
      </dgm:t>
    </dgm:pt>
    <dgm:pt modelId="{978693E9-82F1-4D2E-8E42-B1DBE0D1FD17}" type="sibTrans" cxnId="{65EBB31C-BC50-446A-9796-C9C485EFE0B0}">
      <dgm:prSet/>
      <dgm:spPr/>
      <dgm:t>
        <a:bodyPr/>
        <a:lstStyle/>
        <a:p>
          <a:endParaRPr lang="de-DE"/>
        </a:p>
      </dgm:t>
    </dgm:pt>
    <dgm:pt modelId="{7342C06C-1685-4704-81AD-0819A2C728EC}">
      <dgm:prSet phldrT="[Text]"/>
      <dgm:spPr>
        <a:solidFill>
          <a:srgbClr val="FFC000">
            <a:alpha val="56000"/>
          </a:srgbClr>
        </a:solidFill>
      </dgm:spPr>
      <dgm:t>
        <a:bodyPr/>
        <a:lstStyle/>
        <a:p>
          <a:r>
            <a:rPr lang="de-DE" dirty="0">
              <a:solidFill>
                <a:schemeClr val="tx1"/>
              </a:solidFill>
            </a:rPr>
            <a:t>Möglichst geringe Nebenwirkungen</a:t>
          </a:r>
        </a:p>
      </dgm:t>
    </dgm:pt>
    <dgm:pt modelId="{089E0316-9C5E-4B36-91BE-350F59A3A4BC}" type="parTrans" cxnId="{5E22EABE-E5C4-448F-B385-585128245A54}">
      <dgm:prSet/>
      <dgm:spPr/>
      <dgm:t>
        <a:bodyPr/>
        <a:lstStyle/>
        <a:p>
          <a:endParaRPr lang="de-DE"/>
        </a:p>
      </dgm:t>
    </dgm:pt>
    <dgm:pt modelId="{661DDC69-CA1F-4621-A968-A85CF005D064}" type="sibTrans" cxnId="{5E22EABE-E5C4-448F-B385-585128245A54}">
      <dgm:prSet/>
      <dgm:spPr/>
      <dgm:t>
        <a:bodyPr/>
        <a:lstStyle/>
        <a:p>
          <a:endParaRPr lang="de-DE"/>
        </a:p>
      </dgm:t>
    </dgm:pt>
    <dgm:pt modelId="{23558D55-362C-4E88-AA79-D5DD2BD9E2FD}">
      <dgm:prSet phldrT="[Text]"/>
      <dgm:spPr>
        <a:solidFill>
          <a:srgbClr val="FFC000">
            <a:alpha val="56000"/>
          </a:srgbClr>
        </a:solidFill>
      </dgm:spPr>
      <dgm:t>
        <a:bodyPr/>
        <a:lstStyle/>
        <a:p>
          <a:r>
            <a:rPr lang="de-DE" dirty="0">
              <a:solidFill>
                <a:schemeClr val="tx1"/>
              </a:solidFill>
            </a:rPr>
            <a:t>Sehr geringe Abstoßungsgefahr</a:t>
          </a:r>
        </a:p>
      </dgm:t>
    </dgm:pt>
    <dgm:pt modelId="{02DA380C-04E8-4267-9F41-798D915FBC3C}" type="parTrans" cxnId="{85FC49C0-6C97-45DB-A7B3-BF288EB97833}">
      <dgm:prSet/>
      <dgm:spPr/>
      <dgm:t>
        <a:bodyPr/>
        <a:lstStyle/>
        <a:p>
          <a:endParaRPr lang="de-DE"/>
        </a:p>
      </dgm:t>
    </dgm:pt>
    <dgm:pt modelId="{B295A033-2C86-463A-BCBD-5DD9A20BBCAC}" type="sibTrans" cxnId="{85FC49C0-6C97-45DB-A7B3-BF288EB97833}">
      <dgm:prSet/>
      <dgm:spPr/>
      <dgm:t>
        <a:bodyPr/>
        <a:lstStyle/>
        <a:p>
          <a:endParaRPr lang="de-DE"/>
        </a:p>
      </dgm:t>
    </dgm:pt>
    <dgm:pt modelId="{A8FD4CA1-80D6-4A63-895C-DB06F4DF2693}">
      <dgm:prSet phldrT="[Text]"/>
      <dgm:spPr>
        <a:solidFill>
          <a:srgbClr val="FFC000">
            <a:alpha val="56000"/>
          </a:srgbClr>
        </a:solidFill>
      </dgm:spPr>
      <dgm:t>
        <a:bodyPr/>
        <a:lstStyle/>
        <a:p>
          <a:r>
            <a:rPr lang="de-DE" dirty="0">
              <a:solidFill>
                <a:schemeClr val="tx1"/>
              </a:solidFill>
            </a:rPr>
            <a:t>Personalisierte Immunsuppression</a:t>
          </a:r>
        </a:p>
      </dgm:t>
    </dgm:pt>
    <dgm:pt modelId="{14A607E5-A7A1-4813-9412-E40A96E37880}" type="parTrans" cxnId="{EDF91080-A6EC-46C6-94A7-A7C4ECD71AE3}">
      <dgm:prSet/>
      <dgm:spPr/>
      <dgm:t>
        <a:bodyPr/>
        <a:lstStyle/>
        <a:p>
          <a:endParaRPr lang="de-DE"/>
        </a:p>
      </dgm:t>
    </dgm:pt>
    <dgm:pt modelId="{6164B4A4-E0B5-4845-85FA-DEB6449E4A86}" type="sibTrans" cxnId="{EDF91080-A6EC-46C6-94A7-A7C4ECD71AE3}">
      <dgm:prSet/>
      <dgm:spPr/>
      <dgm:t>
        <a:bodyPr/>
        <a:lstStyle/>
        <a:p>
          <a:endParaRPr lang="de-DE"/>
        </a:p>
      </dgm:t>
    </dgm:pt>
    <dgm:pt modelId="{A283195B-ECE8-4164-B787-44BE672ECB96}" type="pres">
      <dgm:prSet presAssocID="{29534A65-3642-4E51-8391-075F6F097EE9}" presName="outerComposite" presStyleCnt="0">
        <dgm:presLayoutVars>
          <dgm:chMax val="2"/>
          <dgm:animLvl val="lvl"/>
          <dgm:resizeHandles val="exact"/>
        </dgm:presLayoutVars>
      </dgm:prSet>
      <dgm:spPr/>
    </dgm:pt>
    <dgm:pt modelId="{DAABB5AB-429D-4C67-AE06-8CF1251C837F}" type="pres">
      <dgm:prSet presAssocID="{29534A65-3642-4E51-8391-075F6F097EE9}" presName="dummyMaxCanvas" presStyleCnt="0"/>
      <dgm:spPr/>
    </dgm:pt>
    <dgm:pt modelId="{D687A009-64C1-4007-A087-38DBC8AE86CD}" type="pres">
      <dgm:prSet presAssocID="{29534A65-3642-4E51-8391-075F6F097EE9}" presName="parentComposite" presStyleCnt="0"/>
      <dgm:spPr/>
    </dgm:pt>
    <dgm:pt modelId="{5B7B2879-1DE9-4892-8AFB-F12362C53FE3}" type="pres">
      <dgm:prSet presAssocID="{29534A65-3642-4E51-8391-075F6F097EE9}" presName="parent1" presStyleLbl="alignAccFollowNode1" presStyleIdx="0" presStyleCnt="4" custScaleX="145437" custScaleY="107222">
        <dgm:presLayoutVars>
          <dgm:chMax val="4"/>
        </dgm:presLayoutVars>
      </dgm:prSet>
      <dgm:spPr/>
    </dgm:pt>
    <dgm:pt modelId="{3D61963F-DBF9-4E67-9CE8-CAFAFB00F22F}" type="pres">
      <dgm:prSet presAssocID="{29534A65-3642-4E51-8391-075F6F097EE9}" presName="parent2" presStyleLbl="alignAccFollowNode1" presStyleIdx="1" presStyleCnt="4" custScaleX="145460" custLinFactNeighborX="38411" custLinFactNeighborY="4939">
        <dgm:presLayoutVars>
          <dgm:chMax val="4"/>
        </dgm:presLayoutVars>
      </dgm:prSet>
      <dgm:spPr/>
    </dgm:pt>
    <dgm:pt modelId="{B84E8907-A87E-4A88-B889-9AE0E45D7E39}" type="pres">
      <dgm:prSet presAssocID="{29534A65-3642-4E51-8391-075F6F097EE9}" presName="childrenComposite" presStyleCnt="0"/>
      <dgm:spPr/>
    </dgm:pt>
    <dgm:pt modelId="{35707F3E-1786-4365-9AAF-0291E189BAF8}" type="pres">
      <dgm:prSet presAssocID="{29534A65-3642-4E51-8391-075F6F097EE9}" presName="dummyMaxCanvas_ChildArea" presStyleCnt="0"/>
      <dgm:spPr/>
    </dgm:pt>
    <dgm:pt modelId="{0A370B08-7FCD-4D67-8A8D-4002DC57F631}" type="pres">
      <dgm:prSet presAssocID="{29534A65-3642-4E51-8391-075F6F097EE9}" presName="fulcrum" presStyleLbl="alignAccFollowNode1" presStyleIdx="2" presStyleCnt="4" custLinFactNeighborX="35500"/>
      <dgm:spPr>
        <a:solidFill>
          <a:srgbClr val="006600">
            <a:alpha val="90000"/>
          </a:srgbClr>
        </a:solidFill>
        <a:ln>
          <a:solidFill>
            <a:srgbClr val="006600">
              <a:alpha val="90000"/>
            </a:srgbClr>
          </a:solidFill>
        </a:ln>
      </dgm:spPr>
    </dgm:pt>
    <dgm:pt modelId="{A50F3CA8-FF65-40A5-92DB-EC94704672E3}" type="pres">
      <dgm:prSet presAssocID="{29534A65-3642-4E51-8391-075F6F097EE9}" presName="balance_23" presStyleLbl="alignAccFollowNode1" presStyleIdx="3" presStyleCnt="4" custScaleX="135957" custScaleY="141848">
        <dgm:presLayoutVars>
          <dgm:bulletEnabled val="1"/>
        </dgm:presLayoutVars>
      </dgm:prSet>
      <dgm:spPr>
        <a:solidFill>
          <a:srgbClr val="006600">
            <a:alpha val="90000"/>
          </a:srgbClr>
        </a:solidFill>
        <a:ln>
          <a:solidFill>
            <a:srgbClr val="006600">
              <a:alpha val="90000"/>
            </a:srgbClr>
          </a:solidFill>
        </a:ln>
      </dgm:spPr>
    </dgm:pt>
    <dgm:pt modelId="{11399789-04A4-4312-A414-EB6B322DDF01}" type="pres">
      <dgm:prSet presAssocID="{29534A65-3642-4E51-8391-075F6F097EE9}" presName="right_23_1" presStyleLbl="node1" presStyleIdx="0" presStyleCnt="5" custAng="0" custLinFactNeighborX="24907">
        <dgm:presLayoutVars>
          <dgm:bulletEnabled val="1"/>
        </dgm:presLayoutVars>
      </dgm:prSet>
      <dgm:spPr/>
    </dgm:pt>
    <dgm:pt modelId="{77CBCFD5-9155-40AD-BB70-211B35EC0B08}" type="pres">
      <dgm:prSet presAssocID="{29534A65-3642-4E51-8391-075F6F097EE9}" presName="right_23_2" presStyleLbl="node1" presStyleIdx="1" presStyleCnt="5" custLinFactNeighborX="24907">
        <dgm:presLayoutVars>
          <dgm:bulletEnabled val="1"/>
        </dgm:presLayoutVars>
      </dgm:prSet>
      <dgm:spPr/>
    </dgm:pt>
    <dgm:pt modelId="{2106216A-66DB-4B48-A691-D7EFF3CD7893}" type="pres">
      <dgm:prSet presAssocID="{29534A65-3642-4E51-8391-075F6F097EE9}" presName="right_23_3" presStyleLbl="node1" presStyleIdx="2" presStyleCnt="5" custLinFactNeighborX="24907">
        <dgm:presLayoutVars>
          <dgm:bulletEnabled val="1"/>
        </dgm:presLayoutVars>
      </dgm:prSet>
      <dgm:spPr/>
    </dgm:pt>
    <dgm:pt modelId="{36294033-6647-4DA1-8A2B-60C8614696D1}" type="pres">
      <dgm:prSet presAssocID="{29534A65-3642-4E51-8391-075F6F097EE9}" presName="left_23_1" presStyleLbl="node1" presStyleIdx="3" presStyleCnt="5" custLinFactNeighborX="-3509">
        <dgm:presLayoutVars>
          <dgm:bulletEnabled val="1"/>
        </dgm:presLayoutVars>
      </dgm:prSet>
      <dgm:spPr/>
    </dgm:pt>
    <dgm:pt modelId="{77E3E5F1-E600-4401-ACC5-EBBED6D03D2B}" type="pres">
      <dgm:prSet presAssocID="{29534A65-3642-4E51-8391-075F6F097EE9}" presName="left_23_2" presStyleLbl="node1" presStyleIdx="4" presStyleCnt="5" custLinFactNeighborX="-3509">
        <dgm:presLayoutVars>
          <dgm:bulletEnabled val="1"/>
        </dgm:presLayoutVars>
      </dgm:prSet>
      <dgm:spPr/>
    </dgm:pt>
  </dgm:ptLst>
  <dgm:cxnLst>
    <dgm:cxn modelId="{98E0F115-43A2-48C9-8667-4D46A2CF82FC}" srcId="{3DDE160B-09C2-4D7D-9125-314E9104FD9C}" destId="{07D106A1-AD5C-4E18-BFCC-D13A799C3193}" srcOrd="0" destOrd="0" parTransId="{198FE3AE-7AC9-475E-AF89-24E4A0EF9932}" sibTransId="{14E912D4-5B07-4AB8-8BFF-2E29CF8DF816}"/>
    <dgm:cxn modelId="{65EBB31C-BC50-446A-9796-C9C485EFE0B0}" srcId="{29534A65-3642-4E51-8391-075F6F097EE9}" destId="{A915FEB9-7BD5-424E-A76D-D4B7B2707679}" srcOrd="1" destOrd="0" parTransId="{A46156EF-9176-419C-BAB5-2F2AC9A44849}" sibTransId="{978693E9-82F1-4D2E-8E42-B1DBE0D1FD17}"/>
    <dgm:cxn modelId="{5DCBF828-29ED-498F-8C38-593E5ED73BC9}" srcId="{3DDE160B-09C2-4D7D-9125-314E9104FD9C}" destId="{0D94CC31-6393-420E-A497-E2B1E409E9ED}" srcOrd="1" destOrd="0" parTransId="{1BC29B1E-6C94-44DA-B778-2D8E8C0A520D}" sibTransId="{6BE51B9D-DB46-4DBC-BAE7-E4D8170D07A5}"/>
    <dgm:cxn modelId="{A38A2E29-8295-487C-B052-971CFAC29823}" type="presOf" srcId="{23558D55-362C-4E88-AA79-D5DD2BD9E2FD}" destId="{77CBCFD5-9155-40AD-BB70-211B35EC0B08}" srcOrd="0" destOrd="0" presId="urn:microsoft.com/office/officeart/2005/8/layout/balance1"/>
    <dgm:cxn modelId="{8D30E24C-3884-4800-9E71-0AC810AC7D07}" type="presOf" srcId="{07D106A1-AD5C-4E18-BFCC-D13A799C3193}" destId="{36294033-6647-4DA1-8A2B-60C8614696D1}" srcOrd="0" destOrd="0" presId="urn:microsoft.com/office/officeart/2005/8/layout/balance1"/>
    <dgm:cxn modelId="{04F07C73-9006-4D16-9B62-EF5EB887400A}" type="presOf" srcId="{A915FEB9-7BD5-424E-A76D-D4B7B2707679}" destId="{3D61963F-DBF9-4E67-9CE8-CAFAFB00F22F}" srcOrd="0" destOrd="0" presId="urn:microsoft.com/office/officeart/2005/8/layout/balance1"/>
    <dgm:cxn modelId="{EDF91080-A6EC-46C6-94A7-A7C4ECD71AE3}" srcId="{A915FEB9-7BD5-424E-A76D-D4B7B2707679}" destId="{A8FD4CA1-80D6-4A63-895C-DB06F4DF2693}" srcOrd="2" destOrd="0" parTransId="{14A607E5-A7A1-4813-9412-E40A96E37880}" sibTransId="{6164B4A4-E0B5-4845-85FA-DEB6449E4A86}"/>
    <dgm:cxn modelId="{90DDD186-F96F-485A-B4AF-7B8BD97C3506}" srcId="{29534A65-3642-4E51-8391-075F6F097EE9}" destId="{3DDE160B-09C2-4D7D-9125-314E9104FD9C}" srcOrd="0" destOrd="0" parTransId="{8160C256-BEBD-4378-82A4-27AACD710BD9}" sibTransId="{8E024B85-A20D-43D3-AF1E-0726DD20C2A4}"/>
    <dgm:cxn modelId="{5B665D98-17B1-4377-B8B3-8D9675B4919C}" type="presOf" srcId="{29534A65-3642-4E51-8391-075F6F097EE9}" destId="{A283195B-ECE8-4164-B787-44BE672ECB96}" srcOrd="0" destOrd="0" presId="urn:microsoft.com/office/officeart/2005/8/layout/balance1"/>
    <dgm:cxn modelId="{F802CBA7-EFAB-45B8-BDCA-A59E077E013E}" type="presOf" srcId="{A8FD4CA1-80D6-4A63-895C-DB06F4DF2693}" destId="{2106216A-66DB-4B48-A691-D7EFF3CD7893}" srcOrd="0" destOrd="0" presId="urn:microsoft.com/office/officeart/2005/8/layout/balance1"/>
    <dgm:cxn modelId="{5E22EABE-E5C4-448F-B385-585128245A54}" srcId="{A915FEB9-7BD5-424E-A76D-D4B7B2707679}" destId="{7342C06C-1685-4704-81AD-0819A2C728EC}" srcOrd="0" destOrd="0" parTransId="{089E0316-9C5E-4B36-91BE-350F59A3A4BC}" sibTransId="{661DDC69-CA1F-4621-A968-A85CF005D064}"/>
    <dgm:cxn modelId="{85FC49C0-6C97-45DB-A7B3-BF288EB97833}" srcId="{A915FEB9-7BD5-424E-A76D-D4B7B2707679}" destId="{23558D55-362C-4E88-AA79-D5DD2BD9E2FD}" srcOrd="1" destOrd="0" parTransId="{02DA380C-04E8-4267-9F41-798D915FBC3C}" sibTransId="{B295A033-2C86-463A-BCBD-5DD9A20BBCAC}"/>
    <dgm:cxn modelId="{BFEF40D5-BA80-4416-BAB0-016271C7D719}" type="presOf" srcId="{0D94CC31-6393-420E-A497-E2B1E409E9ED}" destId="{77E3E5F1-E600-4401-ACC5-EBBED6D03D2B}" srcOrd="0" destOrd="0" presId="urn:microsoft.com/office/officeart/2005/8/layout/balance1"/>
    <dgm:cxn modelId="{0A6FEDDE-CE07-4087-B9CE-6B2FEC00DD7C}" type="presOf" srcId="{7342C06C-1685-4704-81AD-0819A2C728EC}" destId="{11399789-04A4-4312-A414-EB6B322DDF01}" srcOrd="0" destOrd="0" presId="urn:microsoft.com/office/officeart/2005/8/layout/balance1"/>
    <dgm:cxn modelId="{3F3FDDDF-D138-468D-A0A9-41A8A002D60C}" type="presOf" srcId="{3DDE160B-09C2-4D7D-9125-314E9104FD9C}" destId="{5B7B2879-1DE9-4892-8AFB-F12362C53FE3}" srcOrd="0" destOrd="0" presId="urn:microsoft.com/office/officeart/2005/8/layout/balance1"/>
    <dgm:cxn modelId="{B1ECD3D0-EEB9-4120-B855-6280ED61E3B0}" type="presParOf" srcId="{A283195B-ECE8-4164-B787-44BE672ECB96}" destId="{DAABB5AB-429D-4C67-AE06-8CF1251C837F}" srcOrd="0" destOrd="0" presId="urn:microsoft.com/office/officeart/2005/8/layout/balance1"/>
    <dgm:cxn modelId="{C3A57C68-7FFC-4AD9-9624-18C7ACDE4CF1}" type="presParOf" srcId="{A283195B-ECE8-4164-B787-44BE672ECB96}" destId="{D687A009-64C1-4007-A087-38DBC8AE86CD}" srcOrd="1" destOrd="0" presId="urn:microsoft.com/office/officeart/2005/8/layout/balance1"/>
    <dgm:cxn modelId="{1C236AB8-4017-4F90-9AC5-306CAD722B77}" type="presParOf" srcId="{D687A009-64C1-4007-A087-38DBC8AE86CD}" destId="{5B7B2879-1DE9-4892-8AFB-F12362C53FE3}" srcOrd="0" destOrd="0" presId="urn:microsoft.com/office/officeart/2005/8/layout/balance1"/>
    <dgm:cxn modelId="{B61FEBD7-C7AA-481C-8EEA-195AF9AE4169}" type="presParOf" srcId="{D687A009-64C1-4007-A087-38DBC8AE86CD}" destId="{3D61963F-DBF9-4E67-9CE8-CAFAFB00F22F}" srcOrd="1" destOrd="0" presId="urn:microsoft.com/office/officeart/2005/8/layout/balance1"/>
    <dgm:cxn modelId="{C518641E-678C-4548-AFB6-D9A157BF8F36}" type="presParOf" srcId="{A283195B-ECE8-4164-B787-44BE672ECB96}" destId="{B84E8907-A87E-4A88-B889-9AE0E45D7E39}" srcOrd="2" destOrd="0" presId="urn:microsoft.com/office/officeart/2005/8/layout/balance1"/>
    <dgm:cxn modelId="{2F13E4B5-FAB4-46AA-8B23-D5ECB26EC73C}" type="presParOf" srcId="{B84E8907-A87E-4A88-B889-9AE0E45D7E39}" destId="{35707F3E-1786-4365-9AAF-0291E189BAF8}" srcOrd="0" destOrd="0" presId="urn:microsoft.com/office/officeart/2005/8/layout/balance1"/>
    <dgm:cxn modelId="{0C4E9917-E919-4D73-A0D4-D5D5F5854EBA}" type="presParOf" srcId="{B84E8907-A87E-4A88-B889-9AE0E45D7E39}" destId="{0A370B08-7FCD-4D67-8A8D-4002DC57F631}" srcOrd="1" destOrd="0" presId="urn:microsoft.com/office/officeart/2005/8/layout/balance1"/>
    <dgm:cxn modelId="{A4578326-5938-47B6-807A-042C7E1E4F15}" type="presParOf" srcId="{B84E8907-A87E-4A88-B889-9AE0E45D7E39}" destId="{A50F3CA8-FF65-40A5-92DB-EC94704672E3}" srcOrd="2" destOrd="0" presId="urn:microsoft.com/office/officeart/2005/8/layout/balance1"/>
    <dgm:cxn modelId="{E462CED2-8FED-4A98-8BE0-43839FA58752}" type="presParOf" srcId="{B84E8907-A87E-4A88-B889-9AE0E45D7E39}" destId="{11399789-04A4-4312-A414-EB6B322DDF01}" srcOrd="3" destOrd="0" presId="urn:microsoft.com/office/officeart/2005/8/layout/balance1"/>
    <dgm:cxn modelId="{3D18CA42-66B5-461B-BD4E-C35996FE6824}" type="presParOf" srcId="{B84E8907-A87E-4A88-B889-9AE0E45D7E39}" destId="{77CBCFD5-9155-40AD-BB70-211B35EC0B08}" srcOrd="4" destOrd="0" presId="urn:microsoft.com/office/officeart/2005/8/layout/balance1"/>
    <dgm:cxn modelId="{9314D6DC-9C23-4A17-9086-9CD31359A682}" type="presParOf" srcId="{B84E8907-A87E-4A88-B889-9AE0E45D7E39}" destId="{2106216A-66DB-4B48-A691-D7EFF3CD7893}" srcOrd="5" destOrd="0" presId="urn:microsoft.com/office/officeart/2005/8/layout/balance1"/>
    <dgm:cxn modelId="{8B07610D-B235-41CB-B558-C8182190547E}" type="presParOf" srcId="{B84E8907-A87E-4A88-B889-9AE0E45D7E39}" destId="{36294033-6647-4DA1-8A2B-60C8614696D1}" srcOrd="6" destOrd="0" presId="urn:microsoft.com/office/officeart/2005/8/layout/balance1"/>
    <dgm:cxn modelId="{B742B3CA-ACD2-4277-B0DC-A858203A5113}" type="presParOf" srcId="{B84E8907-A87E-4A88-B889-9AE0E45D7E39}" destId="{77E3E5F1-E600-4401-ACC5-EBBED6D03D2B}"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B2879-1DE9-4892-8AFB-F12362C53FE3}">
      <dsp:nvSpPr>
        <dsp:cNvPr id="0" name=""/>
        <dsp:cNvSpPr/>
      </dsp:nvSpPr>
      <dsp:spPr>
        <a:xfrm>
          <a:off x="1512254" y="-15195"/>
          <a:ext cx="2203204" cy="902383"/>
        </a:xfrm>
        <a:prstGeom prst="roundRect">
          <a:avLst>
            <a:gd name="adj" fmla="val 10000"/>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Anpassung der immunsuppressiven Therapie in Abhängigkeit von den Medikamentenspiegeln</a:t>
          </a:r>
        </a:p>
      </dsp:txBody>
      <dsp:txXfrm>
        <a:off x="1538684" y="11235"/>
        <a:ext cx="2150344" cy="849523"/>
      </dsp:txXfrm>
    </dsp:sp>
    <dsp:sp modelId="{3D61963F-DBF9-4E67-9CE8-CAFAFB00F22F}">
      <dsp:nvSpPr>
        <dsp:cNvPr id="0" name=""/>
        <dsp:cNvSpPr/>
      </dsp:nvSpPr>
      <dsp:spPr>
        <a:xfrm>
          <a:off x="4282130" y="56761"/>
          <a:ext cx="2203552" cy="841603"/>
        </a:xfrm>
        <a:prstGeom prst="roundRect">
          <a:avLst>
            <a:gd name="adj" fmla="val 10000"/>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Anpassung der immunsuppressiven Therapie in Abhängigkeit von der Aktivität des Immunsystems</a:t>
          </a:r>
        </a:p>
      </dsp:txBody>
      <dsp:txXfrm>
        <a:off x="4306780" y="81411"/>
        <a:ext cx="2154252" cy="792303"/>
      </dsp:txXfrm>
    </dsp:sp>
    <dsp:sp modelId="{0A370B08-7FCD-4D67-8A8D-4002DC57F631}">
      <dsp:nvSpPr>
        <dsp:cNvPr id="0" name=""/>
        <dsp:cNvSpPr/>
      </dsp:nvSpPr>
      <dsp:spPr>
        <a:xfrm>
          <a:off x="3616503" y="3592008"/>
          <a:ext cx="631202" cy="631202"/>
        </a:xfrm>
        <a:prstGeom prst="triangle">
          <a:avLst/>
        </a:prstGeom>
        <a:solidFill>
          <a:srgbClr val="006600">
            <a:alpha val="90000"/>
          </a:srgbClr>
        </a:solidFill>
        <a:ln w="12700" cap="flat" cmpd="sng" algn="ctr">
          <a:solidFill>
            <a:srgbClr val="006600">
              <a:alpha val="90000"/>
            </a:srgbClr>
          </a:solidFill>
          <a:prstDash val="solid"/>
          <a:miter lim="800000"/>
        </a:ln>
        <a:effectLst/>
      </dsp:spPr>
      <dsp:style>
        <a:lnRef idx="2">
          <a:scrgbClr r="0" g="0" b="0"/>
        </a:lnRef>
        <a:fillRef idx="1">
          <a:scrgbClr r="0" g="0" b="0"/>
        </a:fillRef>
        <a:effectRef idx="0">
          <a:scrgbClr r="0" g="0" b="0"/>
        </a:effectRef>
        <a:fontRef idx="minor"/>
      </dsp:style>
    </dsp:sp>
    <dsp:sp modelId="{A50F3CA8-FF65-40A5-92DB-EC94704672E3}">
      <dsp:nvSpPr>
        <dsp:cNvPr id="0" name=""/>
        <dsp:cNvSpPr/>
      </dsp:nvSpPr>
      <dsp:spPr>
        <a:xfrm rot="240000">
          <a:off x="1021163" y="3266101"/>
          <a:ext cx="5373728" cy="375767"/>
        </a:xfrm>
        <a:prstGeom prst="rect">
          <a:avLst/>
        </a:prstGeom>
        <a:solidFill>
          <a:srgbClr val="006600">
            <a:alpha val="90000"/>
          </a:srgbClr>
        </a:solidFill>
        <a:ln w="12700" cap="flat" cmpd="sng" algn="ctr">
          <a:solidFill>
            <a:srgbClr val="006600">
              <a:alpha val="90000"/>
            </a:srgbClr>
          </a:solidFill>
          <a:prstDash val="solid"/>
          <a:miter lim="800000"/>
        </a:ln>
        <a:effectLst/>
      </dsp:spPr>
      <dsp:style>
        <a:lnRef idx="2">
          <a:scrgbClr r="0" g="0" b="0"/>
        </a:lnRef>
        <a:fillRef idx="1">
          <a:scrgbClr r="0" g="0" b="0"/>
        </a:fillRef>
        <a:effectRef idx="0">
          <a:scrgbClr r="0" g="0" b="0"/>
        </a:effectRef>
        <a:fontRef idx="minor"/>
      </dsp:style>
    </dsp:sp>
    <dsp:sp modelId="{11399789-04A4-4312-A414-EB6B322DDF01}">
      <dsp:nvSpPr>
        <dsp:cNvPr id="0" name=""/>
        <dsp:cNvSpPr/>
      </dsp:nvSpPr>
      <dsp:spPr>
        <a:xfrm rot="240000">
          <a:off x="4476223" y="2659194"/>
          <a:ext cx="1511524" cy="704215"/>
        </a:xfrm>
        <a:prstGeom prst="roundRect">
          <a:avLst/>
        </a:prstGeom>
        <a:solidFill>
          <a:srgbClr val="FFC000">
            <a:alpha val="5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Möglichst geringe Nebenwirkungen</a:t>
          </a:r>
        </a:p>
      </dsp:txBody>
      <dsp:txXfrm>
        <a:off x="4510600" y="2693571"/>
        <a:ext cx="1442770" cy="635461"/>
      </dsp:txXfrm>
    </dsp:sp>
    <dsp:sp modelId="{77CBCFD5-9155-40AD-BB70-211B35EC0B08}">
      <dsp:nvSpPr>
        <dsp:cNvPr id="0" name=""/>
        <dsp:cNvSpPr/>
      </dsp:nvSpPr>
      <dsp:spPr>
        <a:xfrm rot="240000">
          <a:off x="4530927" y="1901751"/>
          <a:ext cx="1511524" cy="704215"/>
        </a:xfrm>
        <a:prstGeom prst="roundRect">
          <a:avLst/>
        </a:prstGeom>
        <a:solidFill>
          <a:srgbClr val="FFC000">
            <a:alpha val="5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Sehr geringe Abstoßungsgefahr</a:t>
          </a:r>
        </a:p>
      </dsp:txBody>
      <dsp:txXfrm>
        <a:off x="4565304" y="1936128"/>
        <a:ext cx="1442770" cy="635461"/>
      </dsp:txXfrm>
    </dsp:sp>
    <dsp:sp modelId="{2106216A-66DB-4B48-A691-D7EFF3CD7893}">
      <dsp:nvSpPr>
        <dsp:cNvPr id="0" name=""/>
        <dsp:cNvSpPr/>
      </dsp:nvSpPr>
      <dsp:spPr>
        <a:xfrm rot="240000">
          <a:off x="4585631" y="1161140"/>
          <a:ext cx="1511524" cy="704215"/>
        </a:xfrm>
        <a:prstGeom prst="roundRect">
          <a:avLst/>
        </a:prstGeom>
        <a:solidFill>
          <a:srgbClr val="FFC000">
            <a:alpha val="5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Personalisierte Immunsuppression</a:t>
          </a:r>
        </a:p>
      </dsp:txBody>
      <dsp:txXfrm>
        <a:off x="4620008" y="1195517"/>
        <a:ext cx="1442770" cy="635461"/>
      </dsp:txXfrm>
    </dsp:sp>
    <dsp:sp modelId="{36294033-6647-4DA1-8A2B-60C8614696D1}">
      <dsp:nvSpPr>
        <dsp:cNvPr id="0" name=""/>
        <dsp:cNvSpPr/>
      </dsp:nvSpPr>
      <dsp:spPr>
        <a:xfrm rot="240000">
          <a:off x="1866667" y="2507706"/>
          <a:ext cx="1511524" cy="704215"/>
        </a:xfrm>
        <a:prstGeom prst="roundRect">
          <a:avLst/>
        </a:prstGeom>
        <a:solidFill>
          <a:srgbClr val="C00000">
            <a:alpha val="6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Gefahr einer zu starken Immunsuppression</a:t>
          </a:r>
        </a:p>
      </dsp:txBody>
      <dsp:txXfrm>
        <a:off x="1901044" y="2542083"/>
        <a:ext cx="1442770" cy="635461"/>
      </dsp:txXfrm>
    </dsp:sp>
    <dsp:sp modelId="{77E3E5F1-E600-4401-ACC5-EBBED6D03D2B}">
      <dsp:nvSpPr>
        <dsp:cNvPr id="0" name=""/>
        <dsp:cNvSpPr/>
      </dsp:nvSpPr>
      <dsp:spPr>
        <a:xfrm rot="240000">
          <a:off x="1921371" y="1750263"/>
          <a:ext cx="1511524" cy="704215"/>
        </a:xfrm>
        <a:prstGeom prst="roundRect">
          <a:avLst/>
        </a:prstGeom>
        <a:solidFill>
          <a:srgbClr val="C00000">
            <a:alpha val="6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0" kern="1200" dirty="0">
              <a:solidFill>
                <a:schemeClr val="tx1"/>
              </a:solidFill>
            </a:rPr>
            <a:t>Sehr geringes Abstoßungsrisiko</a:t>
          </a:r>
        </a:p>
      </dsp:txBody>
      <dsp:txXfrm>
        <a:off x="1955748" y="1784640"/>
        <a:ext cx="1442770" cy="63546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0.19873</cdr:x>
      <cdr:y>0.81596</cdr:y>
    </cdr:from>
    <cdr:to>
      <cdr:x>0.58679</cdr:x>
      <cdr:y>0.92122</cdr:y>
    </cdr:to>
    <cdr:sp macro="" textlink="">
      <cdr:nvSpPr>
        <cdr:cNvPr id="3" name="TextBox 2"/>
        <cdr:cNvSpPr txBox="1"/>
      </cdr:nvSpPr>
      <cdr:spPr>
        <a:xfrm xmlns:a="http://schemas.openxmlformats.org/drawingml/2006/main">
          <a:off x="1168073" y="3050769"/>
          <a:ext cx="2280845" cy="393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rgbClr val="0070C0"/>
              </a:solidFill>
            </a:rPr>
            <a:t>Europa</a:t>
          </a:r>
        </a:p>
      </cdr:txBody>
    </cdr:sp>
  </cdr:relSizeAnchor>
</c:userShapes>
</file>

<file path=ppt/drawings/drawing2.xml><?xml version="1.0" encoding="utf-8"?>
<c:userShapes xmlns:c="http://schemas.openxmlformats.org/drawingml/2006/chart">
  <cdr:relSizeAnchor xmlns:cdr="http://schemas.openxmlformats.org/drawingml/2006/chartDrawing">
    <cdr:from>
      <cdr:x>0.43738</cdr:x>
      <cdr:y>0.85361</cdr:y>
    </cdr:from>
    <cdr:to>
      <cdr:x>0.94884</cdr:x>
      <cdr:y>0.95887</cdr:y>
    </cdr:to>
    <cdr:sp macro="" textlink="">
      <cdr:nvSpPr>
        <cdr:cNvPr id="3" name="TextBox 2"/>
        <cdr:cNvSpPr txBox="1"/>
      </cdr:nvSpPr>
      <cdr:spPr>
        <a:xfrm xmlns:a="http://schemas.openxmlformats.org/drawingml/2006/main">
          <a:off x="2655837" y="3403749"/>
          <a:ext cx="3105577" cy="419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err="1">
              <a:solidFill>
                <a:srgbClr val="0070C0"/>
              </a:solidFill>
            </a:rPr>
            <a:t>Nordamerika</a:t>
          </a:r>
          <a:endParaRPr lang="en-US" sz="1800" b="1" dirty="0">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0.31126</cdr:x>
      <cdr:y>0.91288</cdr:y>
    </cdr:from>
    <cdr:to>
      <cdr:x>0.69932</cdr:x>
      <cdr:y>1</cdr:y>
    </cdr:to>
    <cdr:sp macro="" textlink="">
      <cdr:nvSpPr>
        <cdr:cNvPr id="3" name="TextBox 2"/>
        <cdr:cNvSpPr txBox="1"/>
      </cdr:nvSpPr>
      <cdr:spPr>
        <a:xfrm xmlns:a="http://schemas.openxmlformats.org/drawingml/2006/main">
          <a:off x="1664958" y="5564916"/>
          <a:ext cx="2075772" cy="5310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err="1">
              <a:solidFill>
                <a:srgbClr val="0070C0"/>
              </a:solidFill>
            </a:rPr>
            <a:t>Andere</a:t>
          </a:r>
          <a:endParaRPr lang="en-US" sz="1800" b="1" dirty="0">
            <a:solidFill>
              <a:srgbClr val="0070C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cdr:x>
      <cdr:y>0.08348</cdr:y>
    </cdr:from>
    <cdr:to>
      <cdr:x>0.95133</cdr:x>
      <cdr:y>0.20729</cdr:y>
    </cdr:to>
    <cdr:sp macro="" textlink="">
      <cdr:nvSpPr>
        <cdr:cNvPr id="2" name="median_survival"/>
        <cdr:cNvSpPr txBox="1"/>
      </cdr:nvSpPr>
      <cdr:spPr>
        <a:xfrm xmlns:a="http://schemas.openxmlformats.org/drawingml/2006/main">
          <a:off x="4305300" y="413462"/>
          <a:ext cx="3886200" cy="613249"/>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err="1">
              <a:solidFill>
                <a:schemeClr val="bg2"/>
              </a:solidFill>
            </a:rPr>
            <a:t>Mittleres</a:t>
          </a:r>
          <a:r>
            <a:rPr lang="en-US" sz="1400" b="1" dirty="0">
              <a:solidFill>
                <a:schemeClr val="bg2"/>
              </a:solidFill>
            </a:rPr>
            <a:t> </a:t>
          </a:r>
          <a:r>
            <a:rPr lang="en-US" sz="1400" b="1" dirty="0" err="1">
              <a:solidFill>
                <a:schemeClr val="bg2"/>
              </a:solidFill>
            </a:rPr>
            <a:t>Überleben</a:t>
          </a:r>
          <a:r>
            <a:rPr lang="en-US" sz="1400" b="1" dirty="0">
              <a:solidFill>
                <a:schemeClr val="bg2"/>
              </a:solidFill>
            </a:rPr>
            <a:t> (</a:t>
          </a:r>
          <a:r>
            <a:rPr lang="en-US" sz="1400" b="1" dirty="0" err="1">
              <a:solidFill>
                <a:schemeClr val="bg2"/>
              </a:solidFill>
            </a:rPr>
            <a:t>Jahre</a:t>
          </a:r>
          <a:r>
            <a:rPr lang="en-US" sz="1400" b="1" dirty="0">
              <a:solidFill>
                <a:schemeClr val="bg2"/>
              </a:solidFill>
            </a:rPr>
            <a:t>): </a:t>
          </a:r>
        </a:p>
        <a:p xmlns:a="http://schemas.openxmlformats.org/drawingml/2006/main">
          <a:r>
            <a:rPr lang="en-US" sz="1400" b="1" dirty="0">
              <a:solidFill>
                <a:schemeClr val="bg2"/>
              </a:solidFill>
            </a:rPr>
            <a:t>&lt;1=24,5; 1-5=20,2; 6-10=15,9; 11-17=14,3</a:t>
          </a:r>
        </a:p>
      </cdr:txBody>
    </cdr:sp>
  </cdr:relSizeAnchor>
</c:userShapes>
</file>

<file path=ppt/drawings/drawing5.xml><?xml version="1.0" encoding="utf-8"?>
<c:userShapes xmlns:c="http://schemas.openxmlformats.org/drawingml/2006/chart">
  <cdr:relSizeAnchor xmlns:cdr="http://schemas.openxmlformats.org/drawingml/2006/chartDrawing">
    <cdr:from>
      <cdr:x>0.16464</cdr:x>
      <cdr:y>0.84795</cdr:y>
    </cdr:from>
    <cdr:to>
      <cdr:x>0.23932</cdr:x>
      <cdr:y>0.91685</cdr:y>
    </cdr:to>
    <cdr:sp macro="" textlink="">
      <cdr:nvSpPr>
        <cdr:cNvPr id="4" name="TextBox 3"/>
        <cdr:cNvSpPr txBox="1"/>
      </cdr:nvSpPr>
      <cdr:spPr>
        <a:xfrm xmlns:a="http://schemas.openxmlformats.org/drawingml/2006/main">
          <a:off x="2035764" y="4759422"/>
          <a:ext cx="923391" cy="3867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0070C0"/>
              </a:solidFill>
            </a:rPr>
            <a:t>Europa</a:t>
          </a:r>
        </a:p>
      </cdr:txBody>
    </cdr:sp>
  </cdr:relSizeAnchor>
  <cdr:relSizeAnchor xmlns:cdr="http://schemas.openxmlformats.org/drawingml/2006/chartDrawing">
    <cdr:from>
      <cdr:x>0.13815</cdr:x>
      <cdr:y>0.52645</cdr:y>
    </cdr:from>
    <cdr:to>
      <cdr:x>0.2158</cdr:x>
      <cdr:y>0.69751</cdr:y>
    </cdr:to>
    <cdr:sp macro="" textlink="">
      <cdr:nvSpPr>
        <cdr:cNvPr id="2" name="TextBox 1"/>
        <cdr:cNvSpPr txBox="1"/>
      </cdr:nvSpPr>
      <cdr:spPr>
        <a:xfrm xmlns:a="http://schemas.openxmlformats.org/drawingml/2006/main">
          <a:off x="1626781" y="281418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0.10058</cdr:x>
      <cdr:y>0.5</cdr:y>
    </cdr:from>
    <cdr:to>
      <cdr:x>0.35309</cdr:x>
      <cdr:y>0.59172</cdr:y>
    </cdr:to>
    <cdr:sp macro="" textlink="">
      <cdr:nvSpPr>
        <cdr:cNvPr id="5" name="pvalues"/>
        <cdr:cNvSpPr txBox="1"/>
      </cdr:nvSpPr>
      <cdr:spPr>
        <a:xfrm xmlns:a="http://schemas.openxmlformats.org/drawingml/2006/main">
          <a:off x="1152128" y="2264975"/>
          <a:ext cx="2892682" cy="415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050" b="0" dirty="0">
              <a:solidFill>
                <a:schemeClr val="tx1"/>
              </a:solidFill>
            </a:rPr>
            <a:t>No pairwise comparisons were significant at p &lt; 0.05</a:t>
          </a:r>
        </a:p>
      </cdr:txBody>
    </cdr:sp>
  </cdr:relSizeAnchor>
</c:userShapes>
</file>

<file path=ppt/drawings/drawing6.xml><?xml version="1.0" encoding="utf-8"?>
<c:userShapes xmlns:c="http://schemas.openxmlformats.org/drawingml/2006/chart">
  <cdr:relSizeAnchor xmlns:cdr="http://schemas.openxmlformats.org/drawingml/2006/chartDrawing">
    <cdr:from>
      <cdr:x>0.10275</cdr:x>
      <cdr:y>0.52612</cdr:y>
    </cdr:from>
    <cdr:to>
      <cdr:x>0.82675</cdr:x>
      <cdr:y>0.65485</cdr:y>
    </cdr:to>
    <cdr:sp macro="" textlink="">
      <cdr:nvSpPr>
        <cdr:cNvPr id="2" name="pvalues"/>
        <cdr:cNvSpPr txBox="1"/>
      </cdr:nvSpPr>
      <cdr:spPr>
        <a:xfrm xmlns:a="http://schemas.openxmlformats.org/drawingml/2006/main">
          <a:off x="409164" y="1698185"/>
          <a:ext cx="2883097" cy="41551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solidFill>
                <a:schemeClr val="tx1"/>
              </a:solidFill>
            </a:rPr>
            <a:t>All  pairwise comparisons were significant at p &lt; 0.05</a:t>
          </a:r>
        </a:p>
      </cdr:txBody>
    </cdr:sp>
  </cdr:relSizeAnchor>
</c:userShapes>
</file>

<file path=ppt/drawings/drawing7.xml><?xml version="1.0" encoding="utf-8"?>
<c:userShapes xmlns:c="http://schemas.openxmlformats.org/drawingml/2006/chart">
  <cdr:relSizeAnchor xmlns:cdr="http://schemas.openxmlformats.org/drawingml/2006/chartDrawing">
    <cdr:from>
      <cdr:x>0.0838</cdr:x>
      <cdr:y>0.47199</cdr:y>
    </cdr:from>
    <cdr:to>
      <cdr:x>0.77125</cdr:x>
      <cdr:y>0.58088</cdr:y>
    </cdr:to>
    <cdr:sp macro="" textlink="">
      <cdr:nvSpPr>
        <cdr:cNvPr id="2" name="pvalues"/>
        <cdr:cNvSpPr txBox="1"/>
      </cdr:nvSpPr>
      <cdr:spPr>
        <a:xfrm xmlns:a="http://schemas.openxmlformats.org/drawingml/2006/main">
          <a:off x="366165" y="1800970"/>
          <a:ext cx="3003823"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solidFill>
                <a:schemeClr val="tx1"/>
              </a:solidFill>
            </a:rPr>
            <a:t>No pairwise comparisons were significant at p &lt; 0.05</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err="1">
              <a:solidFill>
                <a:schemeClr val="bg2"/>
              </a:solidFill>
              <a:latin typeface="Arial"/>
              <a:cs typeface="Arial"/>
            </a:rPr>
            <a:t>Todesfälle</a:t>
          </a:r>
          <a:r>
            <a:rPr lang="en-US" sz="1700" b="1" i="0" u="none" strike="noStrike" baseline="0" dirty="0">
              <a:solidFill>
                <a:schemeClr val="bg2"/>
              </a:solidFill>
              <a:latin typeface="Arial"/>
              <a:cs typeface="Arial"/>
            </a:rPr>
            <a:t> (%)</a:t>
          </a:r>
        </a:p>
      </cdr:txBody>
    </cdr:sp>
  </cdr:relSizeAnchor>
</c:userShapes>
</file>

<file path=ppt/drawings/drawing9.xml><?xml version="1.0" encoding="utf-8"?>
<c:userShapes xmlns:c="http://schemas.openxmlformats.org/drawingml/2006/chart">
  <cdr:relSizeAnchor xmlns:cdr="http://schemas.openxmlformats.org/drawingml/2006/chartDrawing">
    <cdr:from>
      <cdr:x>0.15583</cdr:x>
      <cdr:y>0.60514</cdr:y>
    </cdr:from>
    <cdr:to>
      <cdr:x>0.7049</cdr:x>
      <cdr:y>0.7587</cdr:y>
    </cdr:to>
    <cdr:sp macro="" textlink="">
      <cdr:nvSpPr>
        <cdr:cNvPr id="3" name="TextBox 2"/>
        <cdr:cNvSpPr txBox="1"/>
      </cdr:nvSpPr>
      <cdr:spPr>
        <a:xfrm xmlns:a="http://schemas.openxmlformats.org/drawingml/2006/main">
          <a:off x="1211869" y="2146954"/>
          <a:ext cx="4270042" cy="544810"/>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000" b="0" dirty="0">
              <a:solidFill>
                <a:schemeClr val="tx1"/>
              </a:solidFill>
            </a:rPr>
            <a:t>* </a:t>
          </a:r>
          <a:r>
            <a:rPr lang="en-US" sz="1000" b="0" dirty="0" err="1">
              <a:solidFill>
                <a:schemeClr val="tx1"/>
              </a:solidFill>
            </a:rPr>
            <a:t>Schwere</a:t>
          </a:r>
          <a:r>
            <a:rPr lang="en-US" sz="1000" b="0" dirty="0">
              <a:solidFill>
                <a:schemeClr val="tx1"/>
              </a:solidFill>
            </a:rPr>
            <a:t> </a:t>
          </a:r>
          <a:r>
            <a:rPr lang="en-US" sz="1000" b="0" dirty="0" err="1">
              <a:solidFill>
                <a:schemeClr val="tx1"/>
              </a:solidFill>
            </a:rPr>
            <a:t>renale</a:t>
          </a:r>
          <a:r>
            <a:rPr lang="en-US" sz="1000" b="0" dirty="0">
              <a:solidFill>
                <a:schemeClr val="tx1"/>
              </a:solidFill>
            </a:rPr>
            <a:t> </a:t>
          </a:r>
          <a:r>
            <a:rPr lang="en-US" sz="1000" b="0" dirty="0" err="1">
              <a:solidFill>
                <a:schemeClr val="tx1"/>
              </a:solidFill>
            </a:rPr>
            <a:t>Dysfunktion</a:t>
          </a:r>
          <a:r>
            <a:rPr lang="en-US" sz="1000" b="0" dirty="0">
              <a:solidFill>
                <a:schemeClr val="tx1"/>
              </a:solidFill>
            </a:rPr>
            <a:t> = </a:t>
          </a:r>
          <a:r>
            <a:rPr lang="en-US" sz="1000" b="0" dirty="0" err="1">
              <a:solidFill>
                <a:schemeClr val="tx1"/>
              </a:solidFill>
            </a:rPr>
            <a:t>Kreatinine</a:t>
          </a:r>
          <a:r>
            <a:rPr lang="en-US" sz="1000" b="0" dirty="0">
              <a:solidFill>
                <a:schemeClr val="tx1"/>
              </a:solidFill>
            </a:rPr>
            <a:t> &gt; 2.5 mg/dl (221 μmol/L), </a:t>
          </a:r>
          <a:r>
            <a:rPr lang="en-US" sz="1000" b="0" dirty="0" err="1">
              <a:solidFill>
                <a:schemeClr val="tx1"/>
              </a:solidFill>
            </a:rPr>
            <a:t>Dialyse</a:t>
          </a:r>
          <a:r>
            <a:rPr lang="en-US" sz="1000" b="0" dirty="0">
              <a:solidFill>
                <a:schemeClr val="tx1"/>
              </a:solidFill>
            </a:rPr>
            <a:t> </a:t>
          </a:r>
          <a:r>
            <a:rPr lang="en-US" sz="1000" b="0" dirty="0" err="1">
              <a:solidFill>
                <a:schemeClr val="tx1"/>
              </a:solidFill>
            </a:rPr>
            <a:t>oder</a:t>
          </a:r>
          <a:r>
            <a:rPr lang="en-US" sz="1000" b="0" dirty="0">
              <a:solidFill>
                <a:schemeClr val="tx1"/>
              </a:solidFill>
            </a:rPr>
            <a:t> </a:t>
          </a:r>
          <a:r>
            <a:rPr lang="en-US" sz="1000" b="0" dirty="0" err="1">
              <a:solidFill>
                <a:schemeClr val="tx1"/>
              </a:solidFill>
            </a:rPr>
            <a:t>Nierentransplantation</a:t>
          </a:r>
          <a:endParaRPr lang="en-US" sz="1000" b="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9F81114-0A06-4734-9ABC-3079D9B2334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36D650D-926A-4F95-BAFD-158B38EC3872}"/>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203F7F1-B1D3-42D4-8B3F-E379710FF0AD}" type="datetimeFigureOut">
              <a:rPr lang="de-DE" smtClean="0"/>
              <a:t>31.08.2023</a:t>
            </a:fld>
            <a:endParaRPr lang="de-DE"/>
          </a:p>
        </p:txBody>
      </p:sp>
      <p:sp>
        <p:nvSpPr>
          <p:cNvPr id="4" name="Fußzeilenplatzhalter 3">
            <a:extLst>
              <a:ext uri="{FF2B5EF4-FFF2-40B4-BE49-F238E27FC236}">
                <a16:creationId xmlns:a16="http://schemas.microsoft.com/office/drawing/2014/main" id="{C15B95CA-F3A3-4700-9CCF-71CBB545B7C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0CD02F1-E22E-48FE-897E-18DDC92D1D05}"/>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211DDA2-7480-463B-BADE-0CE3B9D98258}" type="slidenum">
              <a:rPr lang="de-DE" smtClean="0"/>
              <a:t>‹Nr.›</a:t>
            </a:fld>
            <a:endParaRPr lang="de-DE"/>
          </a:p>
        </p:txBody>
      </p:sp>
    </p:spTree>
    <p:extLst>
      <p:ext uri="{BB962C8B-B14F-4D97-AF65-F5344CB8AC3E}">
        <p14:creationId xmlns:p14="http://schemas.microsoft.com/office/powerpoint/2010/main" val="129290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234510D-9A44-4961-A171-28C240E96987}" type="datetimeFigureOut">
              <a:rPr lang="de-DE" smtClean="0"/>
              <a:t>31.08.2023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1D35F09-126C-48DA-A455-CB264251A4D9}" type="slidenum">
              <a:rPr lang="de-DE" smtClean="0"/>
              <a:t>‹Nr.›</a:t>
            </a:fld>
            <a:endParaRPr lang="de-DE"/>
          </a:p>
        </p:txBody>
      </p:sp>
    </p:spTree>
    <p:extLst>
      <p:ext uri="{BB962C8B-B14F-4D97-AF65-F5344CB8AC3E}">
        <p14:creationId xmlns:p14="http://schemas.microsoft.com/office/powerpoint/2010/main" val="34511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D35F09-126C-48DA-A455-CB264251A4D9}" type="slidenum">
              <a:rPr lang="de-DE" smtClean="0"/>
              <a:t>1</a:t>
            </a:fld>
            <a:endParaRPr lang="de-DE"/>
          </a:p>
        </p:txBody>
      </p:sp>
    </p:spTree>
    <p:extLst>
      <p:ext uri="{BB962C8B-B14F-4D97-AF65-F5344CB8AC3E}">
        <p14:creationId xmlns:p14="http://schemas.microsoft.com/office/powerpoint/2010/main" val="131785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21</a:t>
            </a:fld>
            <a:endParaRPr lang="de-DE"/>
          </a:p>
        </p:txBody>
      </p:sp>
    </p:spTree>
    <p:extLst>
      <p:ext uri="{BB962C8B-B14F-4D97-AF65-F5344CB8AC3E}">
        <p14:creationId xmlns:p14="http://schemas.microsoft.com/office/powerpoint/2010/main" val="18244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Auswirkung</a:t>
            </a:r>
            <a:r>
              <a:rPr lang="de-DE" baseline="0" dirty="0"/>
              <a:t> der Niereninsuffizienz nach Daten der ISHLT</a:t>
            </a:r>
          </a:p>
          <a:p>
            <a:endParaRPr lang="de-DE" baseline="0" dirty="0"/>
          </a:p>
          <a:p>
            <a:r>
              <a:rPr lang="de-DE" baseline="0" dirty="0"/>
              <a:t>Die Folie würde ich auch rausnehmen</a:t>
            </a:r>
            <a:endParaRPr lang="de-DE" dirty="0"/>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22</a:t>
            </a:fld>
            <a:endParaRPr lang="de-DE"/>
          </a:p>
        </p:txBody>
      </p:sp>
    </p:spTree>
    <p:extLst>
      <p:ext uri="{BB962C8B-B14F-4D97-AF65-F5344CB8AC3E}">
        <p14:creationId xmlns:p14="http://schemas.microsoft.com/office/powerpoint/2010/main" val="239539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Niereninsuffizienz: 1. Durch präoperative Schädigung, 2. toxische Wirkung der CNI mit</a:t>
            </a:r>
            <a:r>
              <a:rPr lang="de-DE" baseline="0" dirty="0"/>
              <a:t> massiver Vasokonstriktion der afferenten Arteriolen und </a:t>
            </a:r>
            <a:r>
              <a:rPr lang="de-DE" baseline="0" dirty="0" err="1"/>
              <a:t>glomerulärem</a:t>
            </a:r>
            <a:r>
              <a:rPr lang="de-DE" baseline="0" dirty="0"/>
              <a:t> Kollaps</a:t>
            </a:r>
          </a:p>
          <a:p>
            <a:endParaRPr lang="de-DE" baseline="0" dirty="0"/>
          </a:p>
          <a:p>
            <a:r>
              <a:rPr lang="de-DE" baseline="0" dirty="0"/>
              <a:t>Die Folie würde ich raus nehmen</a:t>
            </a:r>
            <a:endParaRPr lang="de-DE" dirty="0"/>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23</a:t>
            </a:fld>
            <a:endParaRPr lang="de-DE"/>
          </a:p>
        </p:txBody>
      </p:sp>
    </p:spTree>
    <p:extLst>
      <p:ext uri="{BB962C8B-B14F-4D97-AF65-F5344CB8AC3E}">
        <p14:creationId xmlns:p14="http://schemas.microsoft.com/office/powerpoint/2010/main" val="212592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würde ich auch rausnehmen</a:t>
            </a:r>
          </a:p>
        </p:txBody>
      </p:sp>
      <p:sp>
        <p:nvSpPr>
          <p:cNvPr id="4" name="Foliennummernplatzhalter 3"/>
          <p:cNvSpPr>
            <a:spLocks noGrp="1"/>
          </p:cNvSpPr>
          <p:nvPr>
            <p:ph type="sldNum" sz="quarter" idx="10"/>
          </p:nvPr>
        </p:nvSpPr>
        <p:spPr/>
        <p:txBody>
          <a:bodyPr/>
          <a:lstStyle/>
          <a:p>
            <a:fld id="{41D35F09-126C-48DA-A455-CB264251A4D9}" type="slidenum">
              <a:rPr lang="de-DE" smtClean="0"/>
              <a:t>24</a:t>
            </a:fld>
            <a:endParaRPr lang="de-DE"/>
          </a:p>
        </p:txBody>
      </p:sp>
    </p:spTree>
    <p:extLst>
      <p:ext uri="{BB962C8B-B14F-4D97-AF65-F5344CB8AC3E}">
        <p14:creationId xmlns:p14="http://schemas.microsoft.com/office/powerpoint/2010/main" val="391441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25</a:t>
            </a:fld>
            <a:endParaRPr lang="de-DE"/>
          </a:p>
        </p:txBody>
      </p:sp>
    </p:spTree>
    <p:extLst>
      <p:ext uri="{BB962C8B-B14F-4D97-AF65-F5344CB8AC3E}">
        <p14:creationId xmlns:p14="http://schemas.microsoft.com/office/powerpoint/2010/main" val="210951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Beschreibung</a:t>
            </a:r>
            <a:r>
              <a:rPr lang="de-DE" baseline="0" dirty="0"/>
              <a:t> einiger Vorteile von Everolimus und </a:t>
            </a:r>
            <a:r>
              <a:rPr lang="de-DE" baseline="0" dirty="0" err="1"/>
              <a:t>Advagraf</a:t>
            </a:r>
            <a:endParaRPr lang="de-DE" dirty="0"/>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26</a:t>
            </a:fld>
            <a:endParaRPr lang="de-DE"/>
          </a:p>
        </p:txBody>
      </p:sp>
    </p:spTree>
    <p:extLst>
      <p:ext uri="{BB962C8B-B14F-4D97-AF65-F5344CB8AC3E}">
        <p14:creationId xmlns:p14="http://schemas.microsoft.com/office/powerpoint/2010/main" val="374943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Bisher</a:t>
            </a:r>
            <a:r>
              <a:rPr lang="de-DE" baseline="0" dirty="0"/>
              <a:t> werden nur die Spiegel gemessen, in Zukunft sollte die Aktivität des Immunsystems gemessen werden</a:t>
            </a:r>
            <a:endParaRPr lang="de-DE" dirty="0"/>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27</a:t>
            </a:fld>
            <a:endParaRPr lang="de-DE"/>
          </a:p>
        </p:txBody>
      </p:sp>
    </p:spTree>
    <p:extLst>
      <p:ext uri="{BB962C8B-B14F-4D97-AF65-F5344CB8AC3E}">
        <p14:creationId xmlns:p14="http://schemas.microsoft.com/office/powerpoint/2010/main" val="290040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a:t>Wichtige Marker der Toleranzentwicklung sind: niedrige </a:t>
            </a:r>
            <a:r>
              <a:rPr lang="de-DE" sz="1200" dirty="0" err="1"/>
              <a:t>donorspezifische</a:t>
            </a:r>
            <a:r>
              <a:rPr lang="de-DE" sz="1200" dirty="0"/>
              <a:t> T-</a:t>
            </a:r>
            <a:r>
              <a:rPr lang="de-DE" sz="1200" dirty="0" err="1"/>
              <a:t>Zellreaktivität</a:t>
            </a:r>
            <a:r>
              <a:rPr lang="de-DE" sz="1200" dirty="0"/>
              <a:t>, niedrige Spiegel an Entzündungsparametern (Total-IL-8, IP-10), Abwesenheit von donorspezifischen Antikörpern und Entwicklung einer molekularen Genexpressionssignatur</a:t>
            </a:r>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28</a:t>
            </a:fld>
            <a:endParaRPr lang="de-DE"/>
          </a:p>
        </p:txBody>
      </p:sp>
    </p:spTree>
    <p:extLst>
      <p:ext uri="{BB962C8B-B14F-4D97-AF65-F5344CB8AC3E}">
        <p14:creationId xmlns:p14="http://schemas.microsoft.com/office/powerpoint/2010/main" val="686675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29</a:t>
            </a:fld>
            <a:endParaRPr lang="de-DE"/>
          </a:p>
        </p:txBody>
      </p:sp>
    </p:spTree>
    <p:extLst>
      <p:ext uri="{BB962C8B-B14F-4D97-AF65-F5344CB8AC3E}">
        <p14:creationId xmlns:p14="http://schemas.microsoft.com/office/powerpoint/2010/main" val="123571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30</a:t>
            </a:fld>
            <a:endParaRPr lang="de-DE"/>
          </a:p>
        </p:txBody>
      </p:sp>
    </p:spTree>
    <p:extLst>
      <p:ext uri="{BB962C8B-B14F-4D97-AF65-F5344CB8AC3E}">
        <p14:creationId xmlns:p14="http://schemas.microsoft.com/office/powerpoint/2010/main" val="8087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2</a:t>
            </a:fld>
            <a:endParaRPr lang="de-DE"/>
          </a:p>
        </p:txBody>
      </p:sp>
    </p:spTree>
    <p:extLst>
      <p:ext uri="{BB962C8B-B14F-4D97-AF65-F5344CB8AC3E}">
        <p14:creationId xmlns:p14="http://schemas.microsoft.com/office/powerpoint/2010/main" val="3827306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4294967295"/>
          </p:nvPr>
        </p:nvSpPr>
        <p:spPr bwMode="auto">
          <a:xfrm>
            <a:off x="3935414" y="9586942"/>
            <a:ext cx="3011748" cy="5050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fld id="{A3227E17-BE05-4CB5-AEC9-DD2AAACA4B88}" type="slidenum">
              <a:rPr lang="de-DE" altLang="de-DE"/>
              <a:pPr/>
              <a:t>32</a:t>
            </a:fld>
            <a:endParaRPr lang="de-DE" altLang="de-D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000" dirty="0"/>
              <a:t>Ein wesentliches Problem in der Kinderherztransplantation ist die aufgrund der niedrigen Spendenbereitschaft bestehende geringe Organverfügbarkeit und dadurch bedingt sehr lange Wartezeiten. Die Sterberaten von Kindern auf der Warteliste liegen dadurch bei bis zu 50%</a:t>
            </a:r>
          </a:p>
          <a:p>
            <a:endParaRPr lang="de-DE" altLang="de-DE" sz="1000" dirty="0"/>
          </a:p>
          <a:p>
            <a:r>
              <a:rPr lang="de-DE" altLang="de-DE" sz="1000" dirty="0"/>
              <a:t>Im Gegenzug findet man für angebotene Spenderherzen teilweise keinen Empfänger.</a:t>
            </a:r>
          </a:p>
          <a:p>
            <a:endParaRPr lang="de-DE" altLang="de-DE" sz="1000" dirty="0"/>
          </a:p>
          <a:p>
            <a:r>
              <a:rPr lang="de-DE" altLang="de-DE" sz="1000" dirty="0"/>
              <a:t>In einem Zeitraum von fünf </a:t>
            </a:r>
            <a:r>
              <a:rPr lang="de-DE" altLang="de-DE" sz="1000" dirty="0" err="1"/>
              <a:t>jahren</a:t>
            </a:r>
            <a:r>
              <a:rPr lang="de-DE" altLang="de-DE" sz="1000" dirty="0"/>
              <a:t> starben laut ET 73 Kinder auf der </a:t>
            </a:r>
            <a:r>
              <a:rPr lang="de-DE" altLang="de-DE" sz="1000" dirty="0" err="1"/>
              <a:t>warteliste</a:t>
            </a:r>
            <a:r>
              <a:rPr lang="de-DE" altLang="de-DE" sz="1000" dirty="0"/>
              <a:t>, während 90 </a:t>
            </a:r>
            <a:r>
              <a:rPr lang="de-DE" altLang="de-DE" sz="1000" dirty="0" err="1"/>
              <a:t>organe</a:t>
            </a:r>
            <a:r>
              <a:rPr lang="de-DE" altLang="de-DE" sz="1000" dirty="0"/>
              <a:t> verworfen werden </a:t>
            </a:r>
            <a:r>
              <a:rPr lang="de-DE" altLang="de-DE" sz="1000" dirty="0" err="1"/>
              <a:t>mußten</a:t>
            </a:r>
            <a:r>
              <a:rPr lang="de-DE" altLang="de-DE" sz="1000" dirty="0"/>
              <a:t>, weil kein Größen- und BG-kompatibler Empfänger gefunden wurde.</a:t>
            </a:r>
          </a:p>
        </p:txBody>
      </p:sp>
    </p:spTree>
    <p:extLst>
      <p:ext uri="{BB962C8B-B14F-4D97-AF65-F5344CB8AC3E}">
        <p14:creationId xmlns:p14="http://schemas.microsoft.com/office/powerpoint/2010/main" val="409549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 Organe älterer Patienten werden</a:t>
            </a:r>
            <a:r>
              <a:rPr lang="de-DE" baseline="0" dirty="0"/>
              <a:t> zunehmend transplantiert. Es ist nichts ungewöhnliches, dass ein 15 jähriger das Herz eines 50-jährigen bekommt.</a:t>
            </a:r>
            <a:endParaRPr lang="de-DE" dirty="0"/>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33</a:t>
            </a:fld>
            <a:endParaRPr lang="de-DE"/>
          </a:p>
        </p:txBody>
      </p:sp>
    </p:spTree>
    <p:extLst>
      <p:ext uri="{BB962C8B-B14F-4D97-AF65-F5344CB8AC3E}">
        <p14:creationId xmlns:p14="http://schemas.microsoft.com/office/powerpoint/2010/main" val="184038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4294967295"/>
          </p:nvPr>
        </p:nvSpPr>
        <p:spPr bwMode="auto">
          <a:xfrm>
            <a:off x="3935414" y="9586942"/>
            <a:ext cx="3011748" cy="5050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fld id="{EE4642F7-CDD6-4D9A-AE33-383AEEB00616}" type="slidenum">
              <a:rPr lang="de-DE" altLang="de-DE"/>
              <a:pPr/>
              <a:t>34</a:t>
            </a:fld>
            <a:endParaRPr lang="de-DE" altLang="de-DE"/>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Bei unseren 3 Patienten </a:t>
            </a:r>
          </a:p>
          <a:p>
            <a:r>
              <a:rPr lang="de-DE" altLang="de-DE"/>
              <a:t>-trat keine hyperakute Abstoßungsreaktion nach Lösen der Aortenklemme auf</a:t>
            </a:r>
          </a:p>
          <a:p>
            <a:r>
              <a:rPr lang="de-DE" altLang="de-DE"/>
              <a:t>-Es wurde im bisherigen Beobachtungszeitraum keine akuten Abstoßungsereignisse beobachtet. </a:t>
            </a:r>
          </a:p>
          <a:p>
            <a:r>
              <a:rPr lang="de-DE" altLang="de-DE"/>
              <a:t>-Bei einem der drei Patienten hat die geplante Kontrollbieopsie bereits stattgefunden und keinerlei histologische Abstoßungszeichen ergeben, und die Koronarangiographie war unauffällig</a:t>
            </a:r>
          </a:p>
          <a:p>
            <a:r>
              <a:rPr lang="de-DE" altLang="de-DE"/>
              <a:t>-Alle Patienten wurden in üblicher Dosierung immunsupprimiert  </a:t>
            </a:r>
          </a:p>
          <a:p>
            <a:r>
              <a:rPr lang="de-DE" altLang="de-DE"/>
              <a:t>-Der bisherige Verlauf unterscheidet sich in Bezug auf chronische Probleme nicht von den Verläufen bei anderen herztransplantierten Säuglingen.</a:t>
            </a:r>
          </a:p>
          <a:p>
            <a:endParaRPr lang="de-DE" altLang="de-DE"/>
          </a:p>
        </p:txBody>
      </p:sp>
    </p:spTree>
    <p:extLst>
      <p:ext uri="{BB962C8B-B14F-4D97-AF65-F5344CB8AC3E}">
        <p14:creationId xmlns:p14="http://schemas.microsoft.com/office/powerpoint/2010/main" val="329157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730580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36</a:t>
            </a:fld>
            <a:endParaRPr lang="de-DE"/>
          </a:p>
        </p:txBody>
      </p:sp>
    </p:spTree>
    <p:extLst>
      <p:ext uri="{BB962C8B-B14F-4D97-AF65-F5344CB8AC3E}">
        <p14:creationId xmlns:p14="http://schemas.microsoft.com/office/powerpoint/2010/main" val="3917825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D35F09-126C-48DA-A455-CB264251A4D9}" type="slidenum">
              <a:rPr lang="de-DE" smtClean="0"/>
              <a:t>37</a:t>
            </a:fld>
            <a:endParaRPr lang="de-DE"/>
          </a:p>
        </p:txBody>
      </p:sp>
    </p:spTree>
    <p:extLst>
      <p:ext uri="{BB962C8B-B14F-4D97-AF65-F5344CB8AC3E}">
        <p14:creationId xmlns:p14="http://schemas.microsoft.com/office/powerpoint/2010/main" val="3091433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38</a:t>
            </a:fld>
            <a:endParaRPr lang="de-DE"/>
          </a:p>
        </p:txBody>
      </p:sp>
    </p:spTree>
    <p:extLst>
      <p:ext uri="{BB962C8B-B14F-4D97-AF65-F5344CB8AC3E}">
        <p14:creationId xmlns:p14="http://schemas.microsoft.com/office/powerpoint/2010/main" val="57637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D35F09-126C-48DA-A455-CB264251A4D9}" type="slidenum">
              <a:rPr lang="de-DE" smtClean="0"/>
              <a:t>4</a:t>
            </a:fld>
            <a:endParaRPr lang="de-DE"/>
          </a:p>
        </p:txBody>
      </p:sp>
    </p:spTree>
    <p:extLst>
      <p:ext uri="{BB962C8B-B14F-4D97-AF65-F5344CB8AC3E}">
        <p14:creationId xmlns:p14="http://schemas.microsoft.com/office/powerpoint/2010/main" val="100221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11</a:t>
            </a:fld>
            <a:endParaRPr lang="de-DE"/>
          </a:p>
        </p:txBody>
      </p:sp>
    </p:spTree>
    <p:extLst>
      <p:ext uri="{BB962C8B-B14F-4D97-AF65-F5344CB8AC3E}">
        <p14:creationId xmlns:p14="http://schemas.microsoft.com/office/powerpoint/2010/main" val="832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D35F09-126C-48DA-A455-CB264251A4D9}" type="slidenum">
              <a:rPr lang="de-DE" smtClean="0"/>
              <a:t>13</a:t>
            </a:fld>
            <a:endParaRPr lang="de-DE"/>
          </a:p>
        </p:txBody>
      </p:sp>
    </p:spTree>
    <p:extLst>
      <p:ext uri="{BB962C8B-B14F-4D97-AF65-F5344CB8AC3E}">
        <p14:creationId xmlns:p14="http://schemas.microsoft.com/office/powerpoint/2010/main" val="25739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vom 1. Patienten als</a:t>
            </a:r>
            <a:r>
              <a:rPr lang="de-DE" baseline="0" dirty="0"/>
              <a:t> Säugling</a:t>
            </a:r>
            <a:endParaRPr lang="de-DE" dirty="0"/>
          </a:p>
        </p:txBody>
      </p:sp>
      <p:sp>
        <p:nvSpPr>
          <p:cNvPr id="4" name="Foliennummernplatzhalter 3"/>
          <p:cNvSpPr>
            <a:spLocks noGrp="1"/>
          </p:cNvSpPr>
          <p:nvPr>
            <p:ph type="sldNum" sz="quarter" idx="10"/>
          </p:nvPr>
        </p:nvSpPr>
        <p:spPr/>
        <p:txBody>
          <a:bodyPr/>
          <a:lstStyle/>
          <a:p>
            <a:pPr>
              <a:defRPr/>
            </a:pPr>
            <a:fld id="{CF9A6F06-CA6A-42A9-B627-B1C0CC08BE3F}" type="slidenum">
              <a:rPr lang="de-DE" smtClean="0"/>
              <a:pPr>
                <a:defRPr/>
              </a:pPr>
              <a:t>14</a:t>
            </a:fld>
            <a:endParaRPr lang="de-DE"/>
          </a:p>
        </p:txBody>
      </p:sp>
    </p:spTree>
    <p:extLst>
      <p:ext uri="{BB962C8B-B14F-4D97-AF65-F5344CB8AC3E}">
        <p14:creationId xmlns:p14="http://schemas.microsoft.com/office/powerpoint/2010/main" val="279200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18</a:t>
            </a:fld>
            <a:endParaRPr lang="de-DE"/>
          </a:p>
        </p:txBody>
      </p:sp>
    </p:spTree>
    <p:extLst>
      <p:ext uri="{BB962C8B-B14F-4D97-AF65-F5344CB8AC3E}">
        <p14:creationId xmlns:p14="http://schemas.microsoft.com/office/powerpoint/2010/main" val="343376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19</a:t>
            </a:fld>
            <a:endParaRPr lang="de-DE"/>
          </a:p>
        </p:txBody>
      </p:sp>
    </p:spTree>
    <p:extLst>
      <p:ext uri="{BB962C8B-B14F-4D97-AF65-F5344CB8AC3E}">
        <p14:creationId xmlns:p14="http://schemas.microsoft.com/office/powerpoint/2010/main" val="227617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D35F09-126C-48DA-A455-CB264251A4D9}" type="slidenum">
              <a:rPr lang="de-DE" smtClean="0"/>
              <a:t>20</a:t>
            </a:fld>
            <a:endParaRPr lang="de-DE"/>
          </a:p>
        </p:txBody>
      </p:sp>
    </p:spTree>
    <p:extLst>
      <p:ext uri="{BB962C8B-B14F-4D97-AF65-F5344CB8AC3E}">
        <p14:creationId xmlns:p14="http://schemas.microsoft.com/office/powerpoint/2010/main" val="3336762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4E3E6FDD-8326-4455-9B45-3D6A753268EC}"/>
              </a:ext>
            </a:extLst>
          </p:cNvPr>
          <p:cNvSpPr>
            <a:spLocks noGrp="1"/>
          </p:cNvSpPr>
          <p:nvPr>
            <p:ph type="pic" sz="quarter" idx="17"/>
          </p:nvPr>
        </p:nvSpPr>
        <p:spPr bwMode="gray">
          <a:xfrm>
            <a:off x="1" y="2115666"/>
            <a:ext cx="12191999" cy="4481686"/>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1558143"/>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2115666"/>
            <a:ext cx="3173062" cy="565146"/>
          </a:xfrm>
          <a:solidFill>
            <a:schemeClr val="accent4"/>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10" name="Textplatzhalter 7">
            <a:extLst>
              <a:ext uri="{FF2B5EF4-FFF2-40B4-BE49-F238E27FC236}">
                <a16:creationId xmlns:a16="http://schemas.microsoft.com/office/drawing/2014/main" id="{3E520B85-D1DB-4831-BE0C-258398D5AE45}"/>
              </a:ext>
            </a:extLst>
          </p:cNvPr>
          <p:cNvSpPr>
            <a:spLocks noGrp="1"/>
          </p:cNvSpPr>
          <p:nvPr>
            <p:ph type="body" sz="quarter" idx="15" hasCustomPrompt="1"/>
          </p:nvPr>
        </p:nvSpPr>
        <p:spPr bwMode="gray">
          <a:xfrm>
            <a:off x="875420" y="2680812"/>
            <a:ext cx="1340312"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Untertitel</a:t>
            </a:r>
          </a:p>
        </p:txBody>
      </p:sp>
      <p:sp>
        <p:nvSpPr>
          <p:cNvPr id="11" name="Textplatzhalter 7">
            <a:extLst>
              <a:ext uri="{FF2B5EF4-FFF2-40B4-BE49-F238E27FC236}">
                <a16:creationId xmlns:a16="http://schemas.microsoft.com/office/drawing/2014/main" id="{01AEB64A-04BC-4C27-B335-9D25E4C99609}"/>
              </a:ext>
            </a:extLst>
          </p:cNvPr>
          <p:cNvSpPr>
            <a:spLocks noGrp="1"/>
          </p:cNvSpPr>
          <p:nvPr>
            <p:ph type="body" sz="quarter" idx="16" hasCustomPrompt="1"/>
          </p:nvPr>
        </p:nvSpPr>
        <p:spPr bwMode="gray">
          <a:xfrm>
            <a:off x="875420" y="2947996"/>
            <a:ext cx="1576724"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zweite Zeile</a:t>
            </a:r>
          </a:p>
        </p:txBody>
      </p:sp>
      <p:pic>
        <p:nvPicPr>
          <p:cNvPr id="14" name="Grafik 13">
            <a:extLst>
              <a:ext uri="{FF2B5EF4-FFF2-40B4-BE49-F238E27FC236}">
                <a16:creationId xmlns:a16="http://schemas.microsoft.com/office/drawing/2014/main" id="{B22A80A7-9D92-4090-9951-DD4A87871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60971" y="277604"/>
            <a:ext cx="1972642" cy="555644"/>
          </a:xfrm>
          <a:prstGeom prst="rect">
            <a:avLst/>
          </a:prstGeom>
        </p:spPr>
      </p:pic>
      <p:pic>
        <p:nvPicPr>
          <p:cNvPr id="16" name="Grafik 15">
            <a:extLst>
              <a:ext uri="{FF2B5EF4-FFF2-40B4-BE49-F238E27FC236}">
                <a16:creationId xmlns:a16="http://schemas.microsoft.com/office/drawing/2014/main" id="{ACF3B14A-3F36-4A8E-8B4E-BBCB72784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0182" y="901499"/>
            <a:ext cx="2507494" cy="139199"/>
          </a:xfrm>
          <a:prstGeom prst="rect">
            <a:avLst/>
          </a:prstGeom>
        </p:spPr>
      </p:pic>
      <p:pic>
        <p:nvPicPr>
          <p:cNvPr id="9" name="Picture 13"/>
          <p:cNvPicPr>
            <a:picLocks noChangeAspect="1" noChangeArrowheads="1"/>
          </p:cNvPicPr>
          <p:nvPr userDrawn="1"/>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208568" y="181973"/>
            <a:ext cx="731506" cy="86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15961617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links (B) und Text">
    <p:spTree>
      <p:nvGrpSpPr>
        <p:cNvPr id="1" name=""/>
        <p:cNvGrpSpPr/>
        <p:nvPr/>
      </p:nvGrpSpPr>
      <p:grpSpPr>
        <a:xfrm>
          <a:off x="0" y="0"/>
          <a:ext cx="0" cy="0"/>
          <a:chOff x="0" y="0"/>
          <a:chExt cx="0" cy="0"/>
        </a:xfrm>
      </p:grpSpPr>
      <p:sp>
        <p:nvSpPr>
          <p:cNvPr id="10" name="Bildplatzhalter 7">
            <a:extLst>
              <a:ext uri="{FF2B5EF4-FFF2-40B4-BE49-F238E27FC236}">
                <a16:creationId xmlns:a16="http://schemas.microsoft.com/office/drawing/2014/main" id="{C45AD1AF-9BB5-45B3-88B8-125F586F53CC}"/>
              </a:ext>
            </a:extLst>
          </p:cNvPr>
          <p:cNvSpPr>
            <a:spLocks noGrp="1"/>
          </p:cNvSpPr>
          <p:nvPr>
            <p:ph type="pic" sz="quarter" idx="15"/>
          </p:nvPr>
        </p:nvSpPr>
        <p:spPr bwMode="gray">
          <a:xfrm>
            <a:off x="1" y="1"/>
            <a:ext cx="6275387" cy="6345238"/>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1409700"/>
            <a:ext cx="5184775" cy="49355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feld 10"/>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18819064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und Text">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B799280D-67EB-41FD-8C11-201FCC62ADA2}"/>
              </a:ext>
            </a:extLst>
          </p:cNvPr>
          <p:cNvSpPr>
            <a:spLocks noGrp="1"/>
          </p:cNvSpPr>
          <p:nvPr>
            <p:ph type="pic" sz="quarter" idx="15"/>
          </p:nvPr>
        </p:nvSpPr>
        <p:spPr bwMode="gray">
          <a:xfrm>
            <a:off x="1" y="1046988"/>
            <a:ext cx="6059487" cy="3210104"/>
          </a:xfrm>
          <a:solidFill>
            <a:schemeClr val="bg2"/>
          </a:solidFill>
        </p:spPr>
        <p:txBody>
          <a:bodyPr anchor="ctr"/>
          <a:lstStyle>
            <a:lvl1pPr marL="0" indent="0" algn="ctr">
              <a:buNone/>
              <a:defRPr/>
            </a:lvl1pPr>
          </a:lstStyle>
          <a:p>
            <a:r>
              <a:rPr lang="de-DE"/>
              <a:t>Bild durch Klicken auf Symbol hinzufügen</a:t>
            </a:r>
          </a:p>
        </p:txBody>
      </p:sp>
      <p:sp>
        <p:nvSpPr>
          <p:cNvPr id="13" name="Bildplatzhalter 7">
            <a:extLst>
              <a:ext uri="{FF2B5EF4-FFF2-40B4-BE49-F238E27FC236}">
                <a16:creationId xmlns:a16="http://schemas.microsoft.com/office/drawing/2014/main" id="{1DBA08F7-24D3-451C-8C39-58337F024085}"/>
              </a:ext>
            </a:extLst>
          </p:cNvPr>
          <p:cNvSpPr>
            <a:spLocks noGrp="1"/>
          </p:cNvSpPr>
          <p:nvPr>
            <p:ph type="pic" sz="quarter" idx="16"/>
          </p:nvPr>
        </p:nvSpPr>
        <p:spPr bwMode="gray">
          <a:xfrm>
            <a:off x="6170531" y="1046988"/>
            <a:ext cx="6021468" cy="3210104"/>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a:xfrm>
            <a:off x="874711" y="4401108"/>
            <a:ext cx="5184777" cy="194413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168008" y="4401108"/>
            <a:ext cx="5508055" cy="194413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feld 9"/>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176820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ites Bild und Text">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B799280D-67EB-41FD-8C11-201FCC62ADA2}"/>
              </a:ext>
            </a:extLst>
          </p:cNvPr>
          <p:cNvSpPr>
            <a:spLocks noGrp="1"/>
          </p:cNvSpPr>
          <p:nvPr>
            <p:ph type="pic" sz="quarter" idx="15"/>
          </p:nvPr>
        </p:nvSpPr>
        <p:spPr bwMode="gray">
          <a:xfrm>
            <a:off x="1" y="0"/>
            <a:ext cx="12191999" cy="3969060"/>
          </a:xfrm>
          <a:solidFill>
            <a:schemeClr val="bg2"/>
          </a:solidFill>
        </p:spPr>
        <p:txBody>
          <a:bodyPr anchor="ctr"/>
          <a:lstStyle>
            <a:lvl1pPr marL="0" indent="0" algn="ctr">
              <a:buNone/>
              <a:defRPr/>
            </a:lvl1pPr>
          </a:lstStyle>
          <a:p>
            <a:r>
              <a:rPr lang="de-DE" dirty="0"/>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3578765"/>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a:xfrm>
            <a:off x="874711" y="4689140"/>
            <a:ext cx="5400677" cy="165609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3969060"/>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4689140"/>
            <a:ext cx="5184775" cy="165609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14">
            <a:extLst>
              <a:ext uri="{FF2B5EF4-FFF2-40B4-BE49-F238E27FC236}">
                <a16:creationId xmlns:a16="http://schemas.microsoft.com/office/drawing/2014/main" id="{DB8D8FD5-3CFA-4E30-89FF-BBBED675F997}"/>
              </a:ext>
            </a:extLst>
          </p:cNvPr>
          <p:cNvSpPr>
            <a:spLocks noGrp="1"/>
          </p:cNvSpPr>
          <p:nvPr>
            <p:ph type="body" sz="quarter" idx="16" hasCustomPrompt="1"/>
          </p:nvPr>
        </p:nvSpPr>
        <p:spPr bwMode="gray">
          <a:xfrm>
            <a:off x="10499444" y="288543"/>
            <a:ext cx="1393200" cy="3924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400">
                <a:solidFill>
                  <a:schemeClr val="bg1"/>
                </a:solidFill>
              </a:defRPr>
            </a:lvl1pPr>
          </a:lstStyle>
          <a:p>
            <a:pPr lvl="0"/>
            <a:r>
              <a:rPr lang="de-DE" dirty="0"/>
              <a:t> </a:t>
            </a:r>
          </a:p>
        </p:txBody>
      </p:sp>
      <p:pic>
        <p:nvPicPr>
          <p:cNvPr id="10" name="Picture 13"/>
          <p:cNvPicPr>
            <a:picLocks noChangeAspect="1" noChangeArrowheads="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9336" y="137521"/>
            <a:ext cx="459727" cy="54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34908682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2" y="1046987"/>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7" name="Textfeld 6"/>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38395861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EA869AB4-B38E-4364-8216-34A2E905743D}"/>
              </a:ext>
            </a:extLst>
          </p:cNvPr>
          <p:cNvSpPr>
            <a:spLocks noGrp="1"/>
          </p:cNvSpPr>
          <p:nvPr>
            <p:ph type="pic" sz="quarter" idx="14"/>
          </p:nvPr>
        </p:nvSpPr>
        <p:spPr bwMode="gray">
          <a:xfrm>
            <a:off x="874711" y="1046988"/>
            <a:ext cx="10442577" cy="5010304"/>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2" y="1046987"/>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7" name="Textfeld 6"/>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34432888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warze 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2" y="1046987"/>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8" name="Rechteck 7">
            <a:extLst>
              <a:ext uri="{FF2B5EF4-FFF2-40B4-BE49-F238E27FC236}">
                <a16:creationId xmlns:a16="http://schemas.microsoft.com/office/drawing/2014/main" id="{832F3200-F9FF-49A6-8755-9CD09FC97BBD}"/>
              </a:ext>
            </a:extLst>
          </p:cNvPr>
          <p:cNvSpPr/>
          <p:nvPr userDrawn="1"/>
        </p:nvSpPr>
        <p:spPr bwMode="gray">
          <a:xfrm>
            <a:off x="0" y="1628775"/>
            <a:ext cx="12192000" cy="4932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platzhalter 7">
            <a:extLst>
              <a:ext uri="{FF2B5EF4-FFF2-40B4-BE49-F238E27FC236}">
                <a16:creationId xmlns:a16="http://schemas.microsoft.com/office/drawing/2014/main" id="{D25602F7-1019-4419-8CBC-77FB6A79E562}"/>
              </a:ext>
            </a:extLst>
          </p:cNvPr>
          <p:cNvSpPr>
            <a:spLocks noGrp="1"/>
          </p:cNvSpPr>
          <p:nvPr>
            <p:ph type="pic" sz="quarter" idx="14"/>
          </p:nvPr>
        </p:nvSpPr>
        <p:spPr bwMode="gray">
          <a:xfrm>
            <a:off x="874711" y="1844673"/>
            <a:ext cx="10442577" cy="4500566"/>
          </a:xfrm>
          <a:solidFill>
            <a:schemeClr val="tx1"/>
          </a:solidFill>
        </p:spPr>
        <p:txBody>
          <a:bodyPr anchor="ctr"/>
          <a:lstStyle>
            <a:lvl1pPr marL="0" indent="0" algn="ctr">
              <a:buNone/>
              <a:defRPr>
                <a:solidFill>
                  <a:schemeClr val="bg1"/>
                </a:solidFill>
              </a:defRPr>
            </a:lvl1pPr>
          </a:lstStyle>
          <a:p>
            <a:r>
              <a:rPr lang="de-DE"/>
              <a:t>Bild durch Klicken auf Symbol hinzufügen</a:t>
            </a:r>
          </a:p>
        </p:txBody>
      </p:sp>
      <p:sp>
        <p:nvSpPr>
          <p:cNvPr id="9" name="Textfeld 8"/>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1344392340"/>
      </p:ext>
    </p:extLst>
  </p:cSld>
  <p:clrMapOvr>
    <a:masterClrMapping/>
  </p:clrMapOvr>
  <p:transition/>
  <p:extLst>
    <p:ext uri="{DCECCB84-F9BA-43D5-87BE-67443E8EF086}">
      <p15:sldGuideLst xmlns:p15="http://schemas.microsoft.com/office/powerpoint/2012/main">
        <p15:guide id="1" orient="horz" pos="1026" userDrawn="1">
          <p15:clr>
            <a:srgbClr val="FBAE40"/>
          </p15:clr>
        </p15:guide>
        <p15:guide id="2" orient="horz" pos="41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extfeld 4"/>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42788011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2276872"/>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434674BA-7808-4DD2-B730-012DC04DFFC4}"/>
              </a:ext>
            </a:extLst>
          </p:cNvPr>
          <p:cNvSpPr>
            <a:spLocks noGrp="1"/>
          </p:cNvSpPr>
          <p:nvPr>
            <p:ph type="subTitle" idx="1"/>
          </p:nvPr>
        </p:nvSpPr>
        <p:spPr bwMode="gray">
          <a:xfrm>
            <a:off x="874713" y="3573016"/>
            <a:ext cx="10442575" cy="1907022"/>
          </a:xfrm>
        </p:spPr>
        <p:txBody>
          <a:bodyPr lIns="216000" tIns="144000"/>
          <a:lstStyle>
            <a:lvl1pPr marL="0" indent="0" algn="l">
              <a:spcAft>
                <a:spcPts val="0"/>
              </a:spcAft>
              <a:buNone/>
              <a:defRPr sz="15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2850735"/>
            <a:ext cx="3173062" cy="565146"/>
          </a:xfrm>
          <a:solidFill>
            <a:schemeClr val="accent4"/>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pic>
        <p:nvPicPr>
          <p:cNvPr id="14" name="Grafik 13">
            <a:extLst>
              <a:ext uri="{FF2B5EF4-FFF2-40B4-BE49-F238E27FC236}">
                <a16:creationId xmlns:a16="http://schemas.microsoft.com/office/drawing/2014/main" id="{B22A80A7-9D92-4090-9951-DD4A87871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60971" y="277604"/>
            <a:ext cx="1972642" cy="555644"/>
          </a:xfrm>
          <a:prstGeom prst="rect">
            <a:avLst/>
          </a:prstGeom>
        </p:spPr>
      </p:pic>
      <p:pic>
        <p:nvPicPr>
          <p:cNvPr id="16" name="Grafik 15">
            <a:extLst>
              <a:ext uri="{FF2B5EF4-FFF2-40B4-BE49-F238E27FC236}">
                <a16:creationId xmlns:a16="http://schemas.microsoft.com/office/drawing/2014/main" id="{ACF3B14A-3F36-4A8E-8B4E-BBCB72784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0182" y="901499"/>
            <a:ext cx="2507494" cy="139199"/>
          </a:xfrm>
          <a:prstGeom prst="rect">
            <a:avLst/>
          </a:prstGeom>
        </p:spPr>
      </p:pic>
      <p:pic>
        <p:nvPicPr>
          <p:cNvPr id="7" name="Picture 13"/>
          <p:cNvPicPr>
            <a:picLocks noChangeAspect="1" noChangeArrowheads="1"/>
          </p:cNvPicPr>
          <p:nvPr userDrawn="1"/>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36560" y="208204"/>
            <a:ext cx="587490" cy="69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26208747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7435347" cy="39029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49066A9-C40F-49AB-B878-7F7A9001C44A}" type="datetimeFigureOut">
              <a:rPr lang="de-DE" smtClean="0"/>
              <a:pPr/>
              <a:t>31.08.2023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01A46C-B0C2-4809-B125-BD8F6CFD22FF}" type="slidenum">
              <a:rPr lang="de-DE" smtClean="0"/>
              <a:pPr/>
              <a:t>‹Nr.›</a:t>
            </a:fld>
            <a:endParaRPr lang="de-DE"/>
          </a:p>
        </p:txBody>
      </p:sp>
    </p:spTree>
    <p:extLst>
      <p:ext uri="{BB962C8B-B14F-4D97-AF65-F5344CB8AC3E}">
        <p14:creationId xmlns:p14="http://schemas.microsoft.com/office/powerpoint/2010/main" val="6986200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7435347" cy="390295"/>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49066A9-C40F-49AB-B878-7F7A9001C44A}" type="datetimeFigureOut">
              <a:rPr lang="de-DE" smtClean="0"/>
              <a:pPr/>
              <a:t>31.08.2023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01A46C-B0C2-4809-B125-BD8F6CFD22FF}" type="slidenum">
              <a:rPr lang="de-DE" smtClean="0"/>
              <a:pPr/>
              <a:t>‹Nr.›</a:t>
            </a:fld>
            <a:endParaRPr lang="de-DE"/>
          </a:p>
        </p:txBody>
      </p:sp>
    </p:spTree>
    <p:extLst>
      <p:ext uri="{BB962C8B-B14F-4D97-AF65-F5344CB8AC3E}">
        <p14:creationId xmlns:p14="http://schemas.microsoft.com/office/powerpoint/2010/main" val="9056715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1556792"/>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434674BA-7808-4DD2-B730-012DC04DFFC4}"/>
              </a:ext>
            </a:extLst>
          </p:cNvPr>
          <p:cNvSpPr>
            <a:spLocks noGrp="1"/>
          </p:cNvSpPr>
          <p:nvPr>
            <p:ph type="subTitle" idx="1"/>
          </p:nvPr>
        </p:nvSpPr>
        <p:spPr bwMode="gray">
          <a:xfrm>
            <a:off x="874713" y="4019440"/>
            <a:ext cx="10442575" cy="1827672"/>
          </a:xfrm>
        </p:spPr>
        <p:txBody>
          <a:bodyPr lIns="216000" tIns="144000"/>
          <a:lstStyle>
            <a:lvl1pPr marL="0" indent="0" algn="l">
              <a:spcAft>
                <a:spcPts val="0"/>
              </a:spcAft>
              <a:buNone/>
              <a:defRPr sz="15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2112794"/>
            <a:ext cx="3173062" cy="565146"/>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9" name="Textplatzhalter 7">
            <a:extLst>
              <a:ext uri="{FF2B5EF4-FFF2-40B4-BE49-F238E27FC236}">
                <a16:creationId xmlns:a16="http://schemas.microsoft.com/office/drawing/2014/main" id="{7EDCBAA7-83DE-41B4-B3A9-54F687B00AC1}"/>
              </a:ext>
            </a:extLst>
          </p:cNvPr>
          <p:cNvSpPr>
            <a:spLocks noGrp="1"/>
          </p:cNvSpPr>
          <p:nvPr>
            <p:ph type="body" sz="quarter" idx="14" hasCustomPrompt="1"/>
          </p:nvPr>
        </p:nvSpPr>
        <p:spPr bwMode="gray">
          <a:xfrm>
            <a:off x="875420" y="2675822"/>
            <a:ext cx="2931009" cy="565146"/>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dritte Zeile</a:t>
            </a:r>
          </a:p>
        </p:txBody>
      </p:sp>
      <p:sp>
        <p:nvSpPr>
          <p:cNvPr id="10" name="Textplatzhalter 7">
            <a:extLst>
              <a:ext uri="{FF2B5EF4-FFF2-40B4-BE49-F238E27FC236}">
                <a16:creationId xmlns:a16="http://schemas.microsoft.com/office/drawing/2014/main" id="{3E520B85-D1DB-4831-BE0C-258398D5AE45}"/>
              </a:ext>
            </a:extLst>
          </p:cNvPr>
          <p:cNvSpPr>
            <a:spLocks noGrp="1"/>
          </p:cNvSpPr>
          <p:nvPr>
            <p:ph type="body" sz="quarter" idx="15" hasCustomPrompt="1"/>
          </p:nvPr>
        </p:nvSpPr>
        <p:spPr bwMode="gray">
          <a:xfrm>
            <a:off x="875420" y="3238850"/>
            <a:ext cx="1991650" cy="390295"/>
          </a:xfrm>
          <a:solidFill>
            <a:schemeClr val="accent4"/>
          </a:solidFill>
        </p:spPr>
        <p:txBody>
          <a:bodyPr wrap="none" lIns="216000" tIns="18000" rIns="180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Untertitel</a:t>
            </a:r>
          </a:p>
        </p:txBody>
      </p:sp>
      <p:sp>
        <p:nvSpPr>
          <p:cNvPr id="11" name="Textplatzhalter 7">
            <a:extLst>
              <a:ext uri="{FF2B5EF4-FFF2-40B4-BE49-F238E27FC236}">
                <a16:creationId xmlns:a16="http://schemas.microsoft.com/office/drawing/2014/main" id="{01AEB64A-04BC-4C27-B335-9D25E4C99609}"/>
              </a:ext>
            </a:extLst>
          </p:cNvPr>
          <p:cNvSpPr>
            <a:spLocks noGrp="1"/>
          </p:cNvSpPr>
          <p:nvPr>
            <p:ph type="body" sz="quarter" idx="16" hasCustomPrompt="1"/>
          </p:nvPr>
        </p:nvSpPr>
        <p:spPr bwMode="gray">
          <a:xfrm>
            <a:off x="875420" y="3629145"/>
            <a:ext cx="2416445" cy="390295"/>
          </a:xfrm>
          <a:solidFill>
            <a:schemeClr val="accent4"/>
          </a:solidFill>
        </p:spPr>
        <p:txBody>
          <a:bodyPr wrap="none" lIns="216000" tIns="18000" rIns="180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pic>
        <p:nvPicPr>
          <p:cNvPr id="14" name="Grafik 13">
            <a:extLst>
              <a:ext uri="{FF2B5EF4-FFF2-40B4-BE49-F238E27FC236}">
                <a16:creationId xmlns:a16="http://schemas.microsoft.com/office/drawing/2014/main" id="{B22A80A7-9D92-4090-9951-DD4A87871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60971" y="277604"/>
            <a:ext cx="1972642" cy="555644"/>
          </a:xfrm>
          <a:prstGeom prst="rect">
            <a:avLst/>
          </a:prstGeom>
        </p:spPr>
      </p:pic>
      <p:pic>
        <p:nvPicPr>
          <p:cNvPr id="16" name="Grafik 15">
            <a:extLst>
              <a:ext uri="{FF2B5EF4-FFF2-40B4-BE49-F238E27FC236}">
                <a16:creationId xmlns:a16="http://schemas.microsoft.com/office/drawing/2014/main" id="{ACF3B14A-3F36-4A8E-8B4E-BBCB72784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0182" y="901499"/>
            <a:ext cx="2507494" cy="139199"/>
          </a:xfrm>
          <a:prstGeom prst="rect">
            <a:avLst/>
          </a:prstGeom>
        </p:spPr>
      </p:pic>
      <p:pic>
        <p:nvPicPr>
          <p:cNvPr id="12" name="Picture 13"/>
          <p:cNvPicPr>
            <a:picLocks noChangeAspect="1" noChangeArrowheads="1"/>
          </p:cNvPicPr>
          <p:nvPr userDrawn="1"/>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77412" y="208204"/>
            <a:ext cx="587490" cy="69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23713243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7107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mit Bild">
    <p:spTree>
      <p:nvGrpSpPr>
        <p:cNvPr id="1" name=""/>
        <p:cNvGrpSpPr/>
        <p:nvPr/>
      </p:nvGrpSpPr>
      <p:grpSpPr>
        <a:xfrm>
          <a:off x="0" y="0"/>
          <a:ext cx="0" cy="0"/>
          <a:chOff x="0" y="0"/>
          <a:chExt cx="0" cy="0"/>
        </a:xfrm>
      </p:grpSpPr>
      <p:sp>
        <p:nvSpPr>
          <p:cNvPr id="12" name="Bildplatzhalter 7">
            <a:extLst>
              <a:ext uri="{FF2B5EF4-FFF2-40B4-BE49-F238E27FC236}">
                <a16:creationId xmlns:a16="http://schemas.microsoft.com/office/drawing/2014/main" id="{66CD136A-F69F-4B3D-92D9-A7FBBAA0FDEB}"/>
              </a:ext>
            </a:extLst>
          </p:cNvPr>
          <p:cNvSpPr>
            <a:spLocks noGrp="1"/>
          </p:cNvSpPr>
          <p:nvPr>
            <p:ph type="pic" sz="quarter" idx="15"/>
          </p:nvPr>
        </p:nvSpPr>
        <p:spPr bwMode="gray">
          <a:xfrm>
            <a:off x="1" y="1222371"/>
            <a:ext cx="12191999" cy="5374981"/>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657225"/>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1225301"/>
            <a:ext cx="3214740" cy="572840"/>
          </a:xfrm>
          <a:solidFill>
            <a:schemeClr val="accent4"/>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9" name="Textplatzhalter 7">
            <a:extLst>
              <a:ext uri="{FF2B5EF4-FFF2-40B4-BE49-F238E27FC236}">
                <a16:creationId xmlns:a16="http://schemas.microsoft.com/office/drawing/2014/main" id="{7EDCBAA7-83DE-41B4-B3A9-54F687B00AC1}"/>
              </a:ext>
            </a:extLst>
          </p:cNvPr>
          <p:cNvSpPr>
            <a:spLocks noGrp="1"/>
          </p:cNvSpPr>
          <p:nvPr>
            <p:ph type="body" sz="quarter" idx="14" hasCustomPrompt="1"/>
          </p:nvPr>
        </p:nvSpPr>
        <p:spPr bwMode="gray">
          <a:xfrm>
            <a:off x="875420" y="1798141"/>
            <a:ext cx="1340312"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Untertitel</a:t>
            </a:r>
          </a:p>
        </p:txBody>
      </p:sp>
      <p:sp>
        <p:nvSpPr>
          <p:cNvPr id="13" name="Textplatzhalter 7">
            <a:extLst>
              <a:ext uri="{FF2B5EF4-FFF2-40B4-BE49-F238E27FC236}">
                <a16:creationId xmlns:a16="http://schemas.microsoft.com/office/drawing/2014/main" id="{3E034FC6-F2CC-4F22-938B-23A0F6B9588F}"/>
              </a:ext>
            </a:extLst>
          </p:cNvPr>
          <p:cNvSpPr>
            <a:spLocks noGrp="1"/>
          </p:cNvSpPr>
          <p:nvPr>
            <p:ph type="body" sz="quarter" idx="19" hasCustomPrompt="1"/>
          </p:nvPr>
        </p:nvSpPr>
        <p:spPr bwMode="gray">
          <a:xfrm>
            <a:off x="875420" y="2065325"/>
            <a:ext cx="1576724"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zweite Zeile</a:t>
            </a:r>
          </a:p>
        </p:txBody>
      </p:sp>
      <p:sp>
        <p:nvSpPr>
          <p:cNvPr id="14" name="Textplatzhalter 7">
            <a:extLst>
              <a:ext uri="{FF2B5EF4-FFF2-40B4-BE49-F238E27FC236}">
                <a16:creationId xmlns:a16="http://schemas.microsoft.com/office/drawing/2014/main" id="{239D957E-8690-40AD-9288-E9F315E4BFBB}"/>
              </a:ext>
            </a:extLst>
          </p:cNvPr>
          <p:cNvSpPr>
            <a:spLocks noGrp="1"/>
          </p:cNvSpPr>
          <p:nvPr>
            <p:ph type="body" sz="quarter" idx="20" hasCustomPrompt="1"/>
          </p:nvPr>
        </p:nvSpPr>
        <p:spPr bwMode="gray">
          <a:xfrm>
            <a:off x="875420" y="2332509"/>
            <a:ext cx="1482146" cy="267184"/>
          </a:xfrm>
          <a:solidFill>
            <a:schemeClr val="bg1"/>
          </a:solidFill>
        </p:spPr>
        <p:txBody>
          <a:bodyPr wrap="none" lIns="216000" tIns="18000" rIns="216000" bIns="18000">
            <a:spAutoFit/>
          </a:bodyPr>
          <a:lstStyle>
            <a:lvl1pPr marL="0" indent="0">
              <a:lnSpc>
                <a:spcPct val="100000"/>
              </a:lnSpc>
              <a:spcAft>
                <a:spcPts val="0"/>
              </a:spcAft>
              <a:buNone/>
              <a:defRPr sz="1500" b="0">
                <a:solidFill>
                  <a:schemeClr val="accent1"/>
                </a:solidFill>
              </a:defRPr>
            </a:lvl1pPr>
            <a:lvl2pPr marL="176212" indent="0">
              <a:buNone/>
              <a:defRPr/>
            </a:lvl2pPr>
          </a:lstStyle>
          <a:p>
            <a:pPr lvl="0"/>
            <a:r>
              <a:rPr lang="de-DE" dirty="0"/>
              <a:t>dritte Zeile</a:t>
            </a:r>
          </a:p>
        </p:txBody>
      </p:sp>
      <p:sp>
        <p:nvSpPr>
          <p:cNvPr id="10" name="Textfeld 9"/>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42132108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FC1AE-1FFB-425E-9C62-80BAB1C036AA}"/>
              </a:ext>
            </a:extLst>
          </p:cNvPr>
          <p:cNvSpPr>
            <a:spLocks noGrp="1"/>
          </p:cNvSpPr>
          <p:nvPr>
            <p:ph type="ctrTitle"/>
          </p:nvPr>
        </p:nvSpPr>
        <p:spPr bwMode="gray">
          <a:xfrm>
            <a:off x="875420" y="1292748"/>
            <a:ext cx="10501992" cy="565146"/>
          </a:xfrm>
          <a:solidFill>
            <a:schemeClr val="accent1"/>
          </a:solidFill>
        </p:spPr>
        <p:txBody>
          <a:bodyPr lIns="216000" tIns="36000" rIns="180000" bIns="36000" anchor="t" anchorCtr="0"/>
          <a:lstStyle>
            <a:lvl1pPr algn="l">
              <a:defRPr sz="32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434674BA-7808-4DD2-B730-012DC04DFFC4}"/>
              </a:ext>
            </a:extLst>
          </p:cNvPr>
          <p:cNvSpPr>
            <a:spLocks noGrp="1"/>
          </p:cNvSpPr>
          <p:nvPr>
            <p:ph type="subTitle" idx="1"/>
          </p:nvPr>
        </p:nvSpPr>
        <p:spPr bwMode="gray">
          <a:xfrm>
            <a:off x="874713" y="3382893"/>
            <a:ext cx="10442575" cy="1907022"/>
          </a:xfrm>
        </p:spPr>
        <p:txBody>
          <a:bodyPr lIns="216000" tIns="144000"/>
          <a:lstStyle>
            <a:lvl1pPr marL="0" indent="0" algn="l">
              <a:spcAft>
                <a:spcPts val="0"/>
              </a:spcAft>
              <a:buNone/>
              <a:defRPr sz="15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Textplatzhalter 7">
            <a:extLst>
              <a:ext uri="{FF2B5EF4-FFF2-40B4-BE49-F238E27FC236}">
                <a16:creationId xmlns:a16="http://schemas.microsoft.com/office/drawing/2014/main" id="{1B9978DC-2F00-44B6-BF60-E33BB2A53869}"/>
              </a:ext>
            </a:extLst>
          </p:cNvPr>
          <p:cNvSpPr>
            <a:spLocks noGrp="1"/>
          </p:cNvSpPr>
          <p:nvPr>
            <p:ph type="body" sz="quarter" idx="13" hasCustomPrompt="1"/>
          </p:nvPr>
        </p:nvSpPr>
        <p:spPr bwMode="gray">
          <a:xfrm>
            <a:off x="875420" y="1856062"/>
            <a:ext cx="3214740" cy="572840"/>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zweite Zeile</a:t>
            </a:r>
          </a:p>
        </p:txBody>
      </p:sp>
      <p:sp>
        <p:nvSpPr>
          <p:cNvPr id="9" name="Textplatzhalter 7">
            <a:extLst>
              <a:ext uri="{FF2B5EF4-FFF2-40B4-BE49-F238E27FC236}">
                <a16:creationId xmlns:a16="http://schemas.microsoft.com/office/drawing/2014/main" id="{7EDCBAA7-83DE-41B4-B3A9-54F687B00AC1}"/>
              </a:ext>
            </a:extLst>
          </p:cNvPr>
          <p:cNvSpPr>
            <a:spLocks noGrp="1"/>
          </p:cNvSpPr>
          <p:nvPr>
            <p:ph type="body" sz="quarter" idx="14" hasCustomPrompt="1"/>
          </p:nvPr>
        </p:nvSpPr>
        <p:spPr bwMode="gray">
          <a:xfrm>
            <a:off x="875420" y="2428902"/>
            <a:ext cx="2967878" cy="572840"/>
          </a:xfrm>
          <a:solidFill>
            <a:schemeClr val="accent1"/>
          </a:solidFill>
        </p:spPr>
        <p:txBody>
          <a:bodyPr wrap="none" lIns="216000" tIns="36000" rIns="180000" bIns="36000">
            <a:spAutoFit/>
          </a:bodyPr>
          <a:lstStyle>
            <a:lvl1pPr marL="0" indent="0">
              <a:lnSpc>
                <a:spcPct val="100000"/>
              </a:lnSpc>
              <a:spcAft>
                <a:spcPts val="0"/>
              </a:spcAft>
              <a:buNone/>
              <a:defRPr sz="3200" b="1">
                <a:solidFill>
                  <a:schemeClr val="bg1"/>
                </a:solidFill>
              </a:defRPr>
            </a:lvl1pPr>
            <a:lvl2pPr marL="176212" indent="0">
              <a:buNone/>
              <a:defRPr/>
            </a:lvl2pPr>
          </a:lstStyle>
          <a:p>
            <a:pPr lvl="0"/>
            <a:r>
              <a:rPr lang="de-DE" dirty="0"/>
              <a:t>dritte Zeile</a:t>
            </a:r>
          </a:p>
        </p:txBody>
      </p:sp>
      <p:sp>
        <p:nvSpPr>
          <p:cNvPr id="10" name="Textplatzhalter 7">
            <a:extLst>
              <a:ext uri="{FF2B5EF4-FFF2-40B4-BE49-F238E27FC236}">
                <a16:creationId xmlns:a16="http://schemas.microsoft.com/office/drawing/2014/main" id="{3E520B85-D1DB-4831-BE0C-258398D5AE45}"/>
              </a:ext>
            </a:extLst>
          </p:cNvPr>
          <p:cNvSpPr>
            <a:spLocks noGrp="1"/>
          </p:cNvSpPr>
          <p:nvPr>
            <p:ph type="body" sz="quarter" idx="15" hasCustomPrompt="1"/>
          </p:nvPr>
        </p:nvSpPr>
        <p:spPr bwMode="gray">
          <a:xfrm>
            <a:off x="875420" y="2992598"/>
            <a:ext cx="1991650" cy="390295"/>
          </a:xfrm>
          <a:solidFill>
            <a:schemeClr val="accent4"/>
          </a:solidFill>
        </p:spPr>
        <p:txBody>
          <a:bodyPr wrap="none" lIns="216000" tIns="18000" rIns="180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Untertitel</a:t>
            </a:r>
          </a:p>
        </p:txBody>
      </p:sp>
      <p:sp>
        <p:nvSpPr>
          <p:cNvPr id="12" name="Textfeld 11"/>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31931239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Textplatzhalter 8">
            <a:extLst>
              <a:ext uri="{FF2B5EF4-FFF2-40B4-BE49-F238E27FC236}">
                <a16:creationId xmlns:a16="http://schemas.microsoft.com/office/drawing/2014/main" id="{CFD4A460-FF33-47BF-BF3E-FFCAB3DB2F9E}"/>
              </a:ext>
            </a:extLst>
          </p:cNvPr>
          <p:cNvSpPr>
            <a:spLocks noGrp="1"/>
          </p:cNvSpPr>
          <p:nvPr>
            <p:ph type="body" sz="quarter" idx="14"/>
          </p:nvPr>
        </p:nvSpPr>
        <p:spPr bwMode="gray">
          <a:xfrm>
            <a:off x="874713" y="1689062"/>
            <a:ext cx="10801349" cy="4656175"/>
          </a:xfrm>
        </p:spPr>
        <p:txBody>
          <a:bodyPr numCol="2" spcCol="432000"/>
          <a:lstStyle>
            <a:lvl1pPr marL="542925" indent="-542925">
              <a:spcBef>
                <a:spcPts val="2300"/>
              </a:spcBef>
              <a:spcAft>
                <a:spcPts val="0"/>
              </a:spcAft>
              <a:buClr>
                <a:schemeClr val="tx1"/>
              </a:buClr>
              <a:buFont typeface="+mj-lt"/>
              <a:buNone/>
              <a:defRPr/>
            </a:lvl1pPr>
            <a:lvl2pPr marL="714375" indent="-182563">
              <a:spcBef>
                <a:spcPts val="0"/>
              </a:spcBef>
              <a:spcAft>
                <a:spcPts val="0"/>
              </a:spcAft>
              <a:defRPr/>
            </a:lvl2pPr>
            <a:lvl3pPr marL="895350" indent="-176213">
              <a:spcBef>
                <a:spcPts val="0"/>
              </a:spcBef>
              <a:spcAft>
                <a:spcPts val="0"/>
              </a:spcAft>
              <a:defRPr/>
            </a:lvl3pPr>
            <a:lvl4pPr marL="1076325" indent="-182563">
              <a:spcBef>
                <a:spcPts val="0"/>
              </a:spcBef>
              <a:spcAft>
                <a:spcPts val="0"/>
              </a:spcAft>
              <a:defRPr/>
            </a:lvl4pPr>
            <a:lvl5pPr marL="1257300" indent="-176213">
              <a:spcBef>
                <a:spcPts val="0"/>
              </a:spcBef>
              <a:spcAft>
                <a:spcPts val="0"/>
              </a:spcAf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feld 6"/>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14729251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4" name="Textplatzhalter 3">
            <a:extLst>
              <a:ext uri="{FF2B5EF4-FFF2-40B4-BE49-F238E27FC236}">
                <a16:creationId xmlns:a16="http://schemas.microsoft.com/office/drawing/2014/main" id="{892BC17D-28C2-4A1D-ADB1-EC4BA1459EC1}"/>
              </a:ext>
            </a:extLst>
          </p:cNvPr>
          <p:cNvSpPr>
            <a:spLocks noGrp="1"/>
          </p:cNvSpPr>
          <p:nvPr>
            <p:ph type="body" sz="quarter" idx="15"/>
          </p:nvPr>
        </p:nvSpPr>
        <p:spPr bwMode="gray">
          <a:xfrm>
            <a:off x="874713" y="1689100"/>
            <a:ext cx="10801350" cy="4656138"/>
          </a:xfrm>
        </p:spPr>
        <p:txBody>
          <a:bodyPr numCol="2" spcCol="432000"/>
          <a:lstStyle>
            <a:lvl1pPr>
              <a:spcBef>
                <a:spcPts val="2300"/>
              </a:spcBef>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feld 6"/>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38996970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7" name="Textfeld 6"/>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34345401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656692"/>
            <a:ext cx="5019104" cy="390295"/>
          </a:xfrm>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EB70EB7D-E257-45B4-8C10-9ABF0CE430DE}"/>
              </a:ext>
            </a:extLst>
          </p:cNvPr>
          <p:cNvSpPr>
            <a:spLocks noGrp="1"/>
          </p:cNvSpPr>
          <p:nvPr>
            <p:ph idx="1"/>
          </p:nvPr>
        </p:nvSpPr>
        <p:spPr bwMode="gray">
          <a:xfrm>
            <a:off x="874711" y="1689062"/>
            <a:ext cx="5184775" cy="46561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1047403"/>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1689062"/>
            <a:ext cx="5184775" cy="46561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feld 9"/>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17937230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A) und Text">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4938645E-C869-4C2C-BAA5-4F022213BE19}"/>
              </a:ext>
            </a:extLst>
          </p:cNvPr>
          <p:cNvSpPr>
            <a:spLocks noGrp="1"/>
          </p:cNvSpPr>
          <p:nvPr>
            <p:ph type="pic" sz="quarter" idx="15"/>
          </p:nvPr>
        </p:nvSpPr>
        <p:spPr bwMode="gray">
          <a:xfrm>
            <a:off x="1" y="657225"/>
            <a:ext cx="6275387" cy="5688013"/>
          </a:xfrm>
          <a:solidFill>
            <a:schemeClr val="bg2"/>
          </a:solidFill>
        </p:spPr>
        <p:txBody>
          <a:bodyPr anchor="ctr"/>
          <a:lstStyle>
            <a:lvl1pPr marL="0" indent="0" algn="ctr">
              <a:buNone/>
              <a:defRPr/>
            </a:lvl1pPr>
          </a:lstStyle>
          <a:p>
            <a:r>
              <a:rPr lang="de-DE"/>
              <a:t>Bild durch Klicken auf Symbol hinzufügen</a:t>
            </a:r>
          </a:p>
        </p:txBody>
      </p:sp>
      <p:sp>
        <p:nvSpPr>
          <p:cNvPr id="2" name="Titel 1">
            <a:extLst>
              <a:ext uri="{FF2B5EF4-FFF2-40B4-BE49-F238E27FC236}">
                <a16:creationId xmlns:a16="http://schemas.microsoft.com/office/drawing/2014/main" id="{7B41DB1D-FF3F-421B-958B-B0A6998A5AFD}"/>
              </a:ext>
            </a:extLst>
          </p:cNvPr>
          <p:cNvSpPr>
            <a:spLocks noGrp="1"/>
          </p:cNvSpPr>
          <p:nvPr>
            <p:ph type="title"/>
          </p:nvPr>
        </p:nvSpPr>
        <p:spPr bwMode="gray">
          <a:xfrm>
            <a:off x="874712" y="266930"/>
            <a:ext cx="5019104" cy="390295"/>
          </a:xfrm>
        </p:spPr>
        <p:txBody>
          <a:bodyPr/>
          <a:lstStyle/>
          <a:p>
            <a:r>
              <a:rPr lang="de-DE"/>
              <a:t>Titelmasterformat durch Klicken bearbeiten</a:t>
            </a:r>
            <a:endParaRPr lang="de-DE" dirty="0"/>
          </a:p>
        </p:txBody>
      </p:sp>
      <p:sp>
        <p:nvSpPr>
          <p:cNvPr id="8" name="Textplatzhalter 7">
            <a:extLst>
              <a:ext uri="{FF2B5EF4-FFF2-40B4-BE49-F238E27FC236}">
                <a16:creationId xmlns:a16="http://schemas.microsoft.com/office/drawing/2014/main" id="{59D811AA-D7FF-461C-A453-9C39C5AF6CD7}"/>
              </a:ext>
            </a:extLst>
          </p:cNvPr>
          <p:cNvSpPr>
            <a:spLocks noGrp="1"/>
          </p:cNvSpPr>
          <p:nvPr>
            <p:ph type="body" sz="quarter" idx="13" hasCustomPrompt="1"/>
          </p:nvPr>
        </p:nvSpPr>
        <p:spPr bwMode="gray">
          <a:xfrm>
            <a:off x="874712" y="657225"/>
            <a:ext cx="2198335" cy="389525"/>
          </a:xfrm>
          <a:solidFill>
            <a:schemeClr val="accent4"/>
          </a:solidFill>
        </p:spPr>
        <p:txBody>
          <a:bodyPr wrap="none" lIns="108000" tIns="18000" rIns="72000" bIns="18000">
            <a:spAutoFit/>
          </a:bodyPr>
          <a:lstStyle>
            <a:lvl1pPr marL="0" indent="0">
              <a:lnSpc>
                <a:spcPct val="100000"/>
              </a:lnSpc>
              <a:spcAft>
                <a:spcPts val="0"/>
              </a:spcAft>
              <a:buNone/>
              <a:defRPr sz="2300" b="1">
                <a:solidFill>
                  <a:schemeClr val="bg1"/>
                </a:solidFill>
              </a:defRPr>
            </a:lvl1pPr>
            <a:lvl2pPr marL="176212" indent="0">
              <a:buNone/>
              <a:defRPr/>
            </a:lvl2pPr>
          </a:lstStyle>
          <a:p>
            <a:pPr lvl="0"/>
            <a:r>
              <a:rPr lang="de-DE" dirty="0"/>
              <a:t>zweite Zeile</a:t>
            </a:r>
          </a:p>
        </p:txBody>
      </p:sp>
      <p:sp>
        <p:nvSpPr>
          <p:cNvPr id="9" name="Inhaltsplatzhalter 2">
            <a:extLst>
              <a:ext uri="{FF2B5EF4-FFF2-40B4-BE49-F238E27FC236}">
                <a16:creationId xmlns:a16="http://schemas.microsoft.com/office/drawing/2014/main" id="{A2DB554F-5286-40F9-9AB6-140836CE8280}"/>
              </a:ext>
            </a:extLst>
          </p:cNvPr>
          <p:cNvSpPr>
            <a:spLocks noGrp="1"/>
          </p:cNvSpPr>
          <p:nvPr>
            <p:ph idx="14"/>
          </p:nvPr>
        </p:nvSpPr>
        <p:spPr bwMode="gray">
          <a:xfrm>
            <a:off x="6491288" y="1160748"/>
            <a:ext cx="5184775" cy="518449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feld 9"/>
          <p:cNvSpPr txBox="1"/>
          <p:nvPr userDrawn="1"/>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Tree>
    <p:extLst>
      <p:ext uri="{BB962C8B-B14F-4D97-AF65-F5344CB8AC3E}">
        <p14:creationId xmlns:p14="http://schemas.microsoft.com/office/powerpoint/2010/main" val="643501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A3A7E52-0010-4FAE-A229-706142023148}"/>
              </a:ext>
            </a:extLst>
          </p:cNvPr>
          <p:cNvSpPr>
            <a:spLocks noGrp="1"/>
          </p:cNvSpPr>
          <p:nvPr>
            <p:ph type="title"/>
          </p:nvPr>
        </p:nvSpPr>
        <p:spPr bwMode="gray">
          <a:xfrm>
            <a:off x="874712" y="656692"/>
            <a:ext cx="5019104" cy="390295"/>
          </a:xfrm>
          <a:prstGeom prst="rect">
            <a:avLst/>
          </a:prstGeom>
          <a:solidFill>
            <a:schemeClr val="accent1"/>
          </a:solidFill>
        </p:spPr>
        <p:txBody>
          <a:bodyPr vert="horz" wrap="none" lIns="108000" tIns="18000" rIns="72000" bIns="1800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7FA17E96-7B32-4ACE-A4D7-4BBDDEC6A6D8}"/>
              </a:ext>
            </a:extLst>
          </p:cNvPr>
          <p:cNvSpPr>
            <a:spLocks noGrp="1"/>
          </p:cNvSpPr>
          <p:nvPr>
            <p:ph type="body" idx="1"/>
          </p:nvPr>
        </p:nvSpPr>
        <p:spPr bwMode="gray">
          <a:xfrm>
            <a:off x="874712" y="1689062"/>
            <a:ext cx="10801352" cy="4656176"/>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78C4E57D-F445-4A79-8B2F-722AF627B6DE}"/>
              </a:ext>
            </a:extLst>
          </p:cNvPr>
          <p:cNvSpPr>
            <a:spLocks noGrp="1"/>
          </p:cNvSpPr>
          <p:nvPr>
            <p:ph type="ftr" sz="quarter" idx="3"/>
          </p:nvPr>
        </p:nvSpPr>
        <p:spPr bwMode="gray">
          <a:xfrm>
            <a:off x="874713" y="6597372"/>
            <a:ext cx="9625376" cy="180000"/>
          </a:xfrm>
          <a:prstGeom prst="rect">
            <a:avLst/>
          </a:prstGeom>
        </p:spPr>
        <p:txBody>
          <a:bodyPr vert="horz" lIns="0" tIns="0" rIns="0" bIns="0" rtlCol="0" anchor="b" anchorCtr="0">
            <a:noAutofit/>
          </a:bodyPr>
          <a:lstStyle>
            <a:lvl1pPr algn="l">
              <a:defRPr sz="900">
                <a:solidFill>
                  <a:schemeClr val="tx1">
                    <a:lumMod val="65000"/>
                    <a:lumOff val="35000"/>
                  </a:schemeClr>
                </a:solidFill>
              </a:defRPr>
            </a:lvl1pPr>
          </a:lstStyle>
          <a:p>
            <a:r>
              <a:rPr lang="de-DE" dirty="0"/>
              <a:t>Titel | Abteilung/Institut | Datum</a:t>
            </a:r>
          </a:p>
        </p:txBody>
      </p:sp>
      <p:sp>
        <p:nvSpPr>
          <p:cNvPr id="6" name="Foliennummernplatzhalter 5">
            <a:extLst>
              <a:ext uri="{FF2B5EF4-FFF2-40B4-BE49-F238E27FC236}">
                <a16:creationId xmlns:a16="http://schemas.microsoft.com/office/drawing/2014/main" id="{BBF44F50-CFB5-46D5-993E-2150A03192FB}"/>
              </a:ext>
            </a:extLst>
          </p:cNvPr>
          <p:cNvSpPr>
            <a:spLocks noGrp="1"/>
          </p:cNvSpPr>
          <p:nvPr>
            <p:ph type="sldNum" sz="quarter" idx="4"/>
          </p:nvPr>
        </p:nvSpPr>
        <p:spPr bwMode="gray">
          <a:xfrm>
            <a:off x="10920536" y="6597372"/>
            <a:ext cx="972108" cy="180000"/>
          </a:xfrm>
          <a:prstGeom prst="rect">
            <a:avLst/>
          </a:prstGeom>
        </p:spPr>
        <p:txBody>
          <a:bodyPr vert="horz" lIns="0" tIns="0" rIns="0" bIns="0" rtlCol="0" anchor="b" anchorCtr="0">
            <a:noAutofit/>
          </a:bodyPr>
          <a:lstStyle>
            <a:lvl1pPr algn="r">
              <a:defRPr sz="900">
                <a:solidFill>
                  <a:schemeClr val="tx1">
                    <a:lumMod val="65000"/>
                    <a:lumOff val="35000"/>
                  </a:schemeClr>
                </a:solidFill>
              </a:defRPr>
            </a:lvl1pPr>
          </a:lstStyle>
          <a:p>
            <a:fld id="{C457A7E8-3F45-46AC-80A6-5B03F18BB502}" type="slidenum">
              <a:rPr lang="de-DE" smtClean="0"/>
              <a:pPr/>
              <a:t>‹Nr.›</a:t>
            </a:fld>
            <a:endParaRPr lang="de-DE"/>
          </a:p>
        </p:txBody>
      </p:sp>
      <p:pic>
        <p:nvPicPr>
          <p:cNvPr id="10" name="Grafik 9">
            <a:extLst>
              <a:ext uri="{FF2B5EF4-FFF2-40B4-BE49-F238E27FC236}">
                <a16:creationId xmlns:a16="http://schemas.microsoft.com/office/drawing/2014/main" id="{8A8814D4-39E5-4B08-B42A-5BE5625E255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bwMode="gray">
          <a:xfrm>
            <a:off x="10500089" y="288543"/>
            <a:ext cx="1392555" cy="392248"/>
          </a:xfrm>
          <a:prstGeom prst="rect">
            <a:avLst/>
          </a:prstGeom>
        </p:spPr>
      </p:pic>
      <p:pic>
        <p:nvPicPr>
          <p:cNvPr id="7" name="Picture 13"/>
          <p:cNvPicPr>
            <a:picLocks noChangeAspect="1" noChangeArrowheads="1"/>
          </p:cNvPicPr>
          <p:nvPr userDrawn="1"/>
        </p:nvPicPr>
        <p:blipFill>
          <a:blip r:embed="rId2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12424" y="158506"/>
            <a:ext cx="443474" cy="52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850576"/>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6" r:id="rId3"/>
    <p:sldLayoutId id="2147483665" r:id="rId4"/>
    <p:sldLayoutId id="2147483663" r:id="rId5"/>
    <p:sldLayoutId id="2147483664" r:id="rId6"/>
    <p:sldLayoutId id="2147483650" r:id="rId7"/>
    <p:sldLayoutId id="2147483656" r:id="rId8"/>
    <p:sldLayoutId id="2147483659" r:id="rId9"/>
    <p:sldLayoutId id="2147483660" r:id="rId10"/>
    <p:sldLayoutId id="2147483661" r:id="rId11"/>
    <p:sldLayoutId id="2147483662" r:id="rId12"/>
    <p:sldLayoutId id="2147483654" r:id="rId13"/>
    <p:sldLayoutId id="2147483657" r:id="rId14"/>
    <p:sldLayoutId id="2147483658" r:id="rId15"/>
    <p:sldLayoutId id="2147483655" r:id="rId16"/>
    <p:sldLayoutId id="2147483668" r:id="rId17"/>
    <p:sldLayoutId id="2147483669" r:id="rId18"/>
    <p:sldLayoutId id="2147483670" r:id="rId19"/>
    <p:sldLayoutId id="2147483671" r:id="rId20"/>
  </p:sldLayoutIdLst>
  <p:transition/>
  <p:hf hdr="0" dt="0"/>
  <p:txStyles>
    <p:titleStyle>
      <a:lvl1pPr algn="l" defTabSz="914400" rtl="0" eaLnBrk="1" latinLnBrk="0" hangingPunct="1">
        <a:lnSpc>
          <a:spcPct val="100000"/>
        </a:lnSpc>
        <a:spcBef>
          <a:spcPct val="0"/>
        </a:spcBef>
        <a:buNone/>
        <a:defRPr sz="2300" b="1" kern="1200">
          <a:solidFill>
            <a:schemeClr val="bg1"/>
          </a:solidFill>
          <a:latin typeface="+mj-lt"/>
          <a:ea typeface="+mj-ea"/>
          <a:cs typeface="+mj-cs"/>
        </a:defRPr>
      </a:lvl1pPr>
    </p:titleStyle>
    <p:bodyStyle>
      <a:lvl1pPr marL="176213" indent="-176213" algn="l" defTabSz="914400" rtl="0" eaLnBrk="1" latinLnBrk="0" hangingPunct="1">
        <a:lnSpc>
          <a:spcPct val="110000"/>
        </a:lnSpc>
        <a:spcBef>
          <a:spcPts val="0"/>
        </a:spcBef>
        <a:spcAft>
          <a:spcPts val="800"/>
        </a:spcAft>
        <a:buClr>
          <a:schemeClr val="accent1"/>
        </a:buClr>
        <a:buFont typeface="Wingdings" panose="05000000000000000000" pitchFamily="2" charset="2"/>
        <a:buChar char="§"/>
        <a:defRPr sz="1500" kern="1200">
          <a:solidFill>
            <a:schemeClr val="tx1"/>
          </a:solidFill>
          <a:latin typeface="+mn-lt"/>
          <a:ea typeface="+mn-ea"/>
          <a:cs typeface="+mn-cs"/>
        </a:defRPr>
      </a:lvl1pPr>
      <a:lvl2pPr marL="358775"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2pPr>
      <a:lvl3pPr marL="534988"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3pPr>
      <a:lvl4pPr marL="717550" indent="-18256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4pPr>
      <a:lvl5pPr marL="893763" indent="-176213" algn="l" defTabSz="914400" rtl="0" eaLnBrk="1" latinLnBrk="0" hangingPunct="1">
        <a:lnSpc>
          <a:spcPct val="110000"/>
        </a:lnSpc>
        <a:spcBef>
          <a:spcPts val="0"/>
        </a:spcBef>
        <a:spcAft>
          <a:spcPts val="800"/>
        </a:spcAft>
        <a:buClr>
          <a:schemeClr val="accent4"/>
        </a:buClr>
        <a:buFont typeface="Wingdings" panose="05000000000000000000" pitchFamily="2" charset="2"/>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pos="3953" userDrawn="1">
          <p15:clr>
            <a:srgbClr val="F26B43"/>
          </p15:clr>
        </p15:guide>
        <p15:guide id="3" pos="4089" userDrawn="1">
          <p15:clr>
            <a:srgbClr val="F26B43"/>
          </p15:clr>
        </p15:guide>
        <p15:guide id="4" pos="551" userDrawn="1">
          <p15:clr>
            <a:srgbClr val="F26B43"/>
          </p15:clr>
        </p15:guide>
        <p15:guide id="6" orient="horz" pos="3997" userDrawn="1">
          <p15:clr>
            <a:srgbClr val="F26B43"/>
          </p15:clr>
        </p15:guide>
        <p15:guide id="7" pos="3817" userDrawn="1">
          <p15:clr>
            <a:srgbClr val="F26B43"/>
          </p15:clr>
        </p15:guide>
        <p15:guide id="8" orient="horz" pos="1094" userDrawn="1">
          <p15:clr>
            <a:srgbClr val="F26B43"/>
          </p15:clr>
        </p15:guide>
        <p15:guide id="9" pos="7355" userDrawn="1">
          <p15:clr>
            <a:srgbClr val="F26B43"/>
          </p15:clr>
        </p15:guide>
        <p15:guide id="10" pos="71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1" y="2115666"/>
            <a:ext cx="12191999" cy="4742334"/>
          </a:xfrm>
        </p:spPr>
      </p:pic>
      <p:sp>
        <p:nvSpPr>
          <p:cNvPr id="8" name="Titel 7"/>
          <p:cNvSpPr>
            <a:spLocks noGrp="1"/>
          </p:cNvSpPr>
          <p:nvPr>
            <p:ph type="ctrTitle"/>
          </p:nvPr>
        </p:nvSpPr>
        <p:spPr>
          <a:xfrm>
            <a:off x="875420" y="1349553"/>
            <a:ext cx="6322964" cy="811367"/>
          </a:xfrm>
        </p:spPr>
        <p:txBody>
          <a:bodyPr/>
          <a:lstStyle/>
          <a:p>
            <a:r>
              <a:rPr lang="de-DE" sz="2400" dirty="0"/>
              <a:t>Anfänge und Entwicklung der </a:t>
            </a:r>
            <a:br>
              <a:rPr lang="de-DE" sz="2400" dirty="0"/>
            </a:br>
            <a:r>
              <a:rPr lang="de-DE" sz="2400" dirty="0"/>
              <a:t>pädiatrischen Herztransplantation</a:t>
            </a:r>
            <a:endParaRPr lang="de-DE" sz="1600" dirty="0"/>
          </a:p>
        </p:txBody>
      </p:sp>
      <p:sp>
        <p:nvSpPr>
          <p:cNvPr id="9" name="Textplatzhalter 8"/>
          <p:cNvSpPr>
            <a:spLocks noGrp="1"/>
          </p:cNvSpPr>
          <p:nvPr>
            <p:ph type="body" sz="quarter" idx="13"/>
          </p:nvPr>
        </p:nvSpPr>
        <p:spPr>
          <a:xfrm>
            <a:off x="875420" y="2781583"/>
            <a:ext cx="3520914" cy="565146"/>
          </a:xfrm>
        </p:spPr>
        <p:txBody>
          <a:bodyPr/>
          <a:lstStyle/>
          <a:p>
            <a:r>
              <a:rPr lang="de-DE" dirty="0"/>
              <a:t>Heinrich Netz</a:t>
            </a:r>
          </a:p>
        </p:txBody>
      </p:sp>
      <p:sp>
        <p:nvSpPr>
          <p:cNvPr id="10" name="Textplatzhalter 9"/>
          <p:cNvSpPr>
            <a:spLocks noGrp="1"/>
          </p:cNvSpPr>
          <p:nvPr>
            <p:ph type="body" sz="quarter" idx="15"/>
          </p:nvPr>
        </p:nvSpPr>
        <p:spPr>
          <a:xfrm>
            <a:off x="875420" y="3356992"/>
            <a:ext cx="3703139" cy="267184"/>
          </a:xfrm>
        </p:spPr>
        <p:txBody>
          <a:bodyPr/>
          <a:lstStyle/>
          <a:p>
            <a:r>
              <a:rPr lang="de-DE" dirty="0"/>
              <a:t>Abteilung für Kinderkardiologie    </a:t>
            </a:r>
          </a:p>
        </p:txBody>
      </p:sp>
      <p:sp>
        <p:nvSpPr>
          <p:cNvPr id="11" name="Textplatzhalter 10"/>
          <p:cNvSpPr>
            <a:spLocks noGrp="1"/>
          </p:cNvSpPr>
          <p:nvPr>
            <p:ph type="body" sz="quarter" idx="16"/>
          </p:nvPr>
        </p:nvSpPr>
        <p:spPr>
          <a:xfrm>
            <a:off x="875420" y="3593864"/>
            <a:ext cx="3703139" cy="267184"/>
          </a:xfrm>
        </p:spPr>
        <p:txBody>
          <a:bodyPr/>
          <a:lstStyle/>
          <a:p>
            <a:r>
              <a:rPr lang="de-DE" dirty="0"/>
              <a:t>und Pädiatrische Intensivmedizin </a:t>
            </a:r>
          </a:p>
        </p:txBody>
      </p:sp>
    </p:spTree>
    <p:extLst>
      <p:ext uri="{BB962C8B-B14F-4D97-AF65-F5344CB8AC3E}">
        <p14:creationId xmlns:p14="http://schemas.microsoft.com/office/powerpoint/2010/main" val="20451319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6723613" cy="390295"/>
          </a:xfrm>
        </p:spPr>
        <p:txBody>
          <a:bodyPr/>
          <a:lstStyle/>
          <a:p>
            <a:r>
              <a:rPr lang="de-DE" dirty="0"/>
              <a:t>Herztransplantation beim Erwachsenen</a:t>
            </a:r>
          </a:p>
        </p:txBody>
      </p:sp>
      <p:sp>
        <p:nvSpPr>
          <p:cNvPr id="4" name="Textplatzhalter 3"/>
          <p:cNvSpPr>
            <a:spLocks noGrp="1"/>
          </p:cNvSpPr>
          <p:nvPr>
            <p:ph type="body" sz="quarter" idx="13"/>
          </p:nvPr>
        </p:nvSpPr>
        <p:spPr>
          <a:xfrm>
            <a:off x="874712" y="1047403"/>
            <a:ext cx="10684633" cy="344128"/>
          </a:xfrm>
        </p:spPr>
        <p:txBody>
          <a:bodyPr/>
          <a:lstStyle/>
          <a:p>
            <a:r>
              <a:rPr lang="de-DE" sz="2000" dirty="0"/>
              <a:t>Indikation zur </a:t>
            </a:r>
            <a:r>
              <a:rPr lang="de-DE" sz="2000" dirty="0" err="1"/>
              <a:t>HTx</a:t>
            </a:r>
            <a:r>
              <a:rPr lang="de-DE" sz="2000" dirty="0"/>
              <a:t> in Abhängigkeit von der Region (01/2010 – 06/2018)</a:t>
            </a:r>
          </a:p>
        </p:txBody>
      </p:sp>
      <p:graphicFrame>
        <p:nvGraphicFramePr>
          <p:cNvPr id="11" name="Content Placeholder 10"/>
          <p:cNvGraphicFramePr>
            <a:graphicFrameLocks noGrp="1"/>
          </p:cNvGraphicFramePr>
          <p:nvPr>
            <p:extLst>
              <p:ext uri="{D42A27DB-BD31-4B8C-83A1-F6EECF244321}">
                <p14:modId xmlns:p14="http://schemas.microsoft.com/office/powerpoint/2010/main" val="235064904"/>
              </p:ext>
            </p:extLst>
          </p:nvPr>
        </p:nvGraphicFramePr>
        <p:xfrm>
          <a:off x="727228" y="1771503"/>
          <a:ext cx="4586052" cy="2807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0"/>
          <p:cNvGraphicFramePr>
            <a:graphicFrameLocks/>
          </p:cNvGraphicFramePr>
          <p:nvPr>
            <p:extLst>
              <p:ext uri="{D42A27DB-BD31-4B8C-83A1-F6EECF244321}">
                <p14:modId xmlns:p14="http://schemas.microsoft.com/office/powerpoint/2010/main" val="2873460418"/>
              </p:ext>
            </p:extLst>
          </p:nvPr>
        </p:nvGraphicFramePr>
        <p:xfrm>
          <a:off x="7054313" y="1771503"/>
          <a:ext cx="5058774" cy="3169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p:cNvGraphicFramePr>
            <a:graphicFrameLocks/>
          </p:cNvGraphicFramePr>
          <p:nvPr>
            <p:extLst>
              <p:ext uri="{D42A27DB-BD31-4B8C-83A1-F6EECF244321}">
                <p14:modId xmlns:p14="http://schemas.microsoft.com/office/powerpoint/2010/main" val="1977077505"/>
              </p:ext>
            </p:extLst>
          </p:nvPr>
        </p:nvGraphicFramePr>
        <p:xfrm>
          <a:off x="4272478" y="1710023"/>
          <a:ext cx="4422773" cy="4734421"/>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1"/>
          <p:cNvGrpSpPr/>
          <p:nvPr/>
        </p:nvGrpSpPr>
        <p:grpSpPr>
          <a:xfrm>
            <a:off x="29115" y="5870769"/>
            <a:ext cx="5058902" cy="758613"/>
            <a:chOff x="2" y="6146784"/>
            <a:chExt cx="4742721" cy="711200"/>
          </a:xfrm>
        </p:grpSpPr>
        <p:grpSp>
          <p:nvGrpSpPr>
            <p:cNvPr id="15" name="Group 13"/>
            <p:cNvGrpSpPr/>
            <p:nvPr/>
          </p:nvGrpSpPr>
          <p:grpSpPr>
            <a:xfrm>
              <a:off x="2" y="6146784"/>
              <a:ext cx="4715932" cy="711200"/>
              <a:chOff x="1" y="6067776"/>
              <a:chExt cx="4952999" cy="790224"/>
            </a:xfrm>
          </p:grpSpPr>
          <p:pic>
            <p:nvPicPr>
              <p:cNvPr id="17" name="Picture 21"/>
              <p:cNvPicPr>
                <a:picLocks noChangeAspect="1"/>
              </p:cNvPicPr>
              <p:nvPr/>
            </p:nvPicPr>
            <p:blipFill>
              <a:blip r:embed="rId5"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55253"/>
              </a:xfrm>
              <a:prstGeom prst="rect">
                <a:avLst/>
              </a:prstGeom>
              <a:noFill/>
              <a:ln>
                <a:noFill/>
              </a:ln>
            </p:spPr>
            <p:txBody>
              <a:bodyPr wrap="square" rtlCol="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r>
                  <a:rPr lang="en-US" sz="2240" b="1" dirty="0">
                    <a:latin typeface="Arial"/>
                    <a:cs typeface="Arial"/>
                  </a:rPr>
                  <a:t>2022</a:t>
                </a:r>
              </a:p>
            </p:txBody>
          </p:sp>
        </p:grpSp>
        <p:sp>
          <p:nvSpPr>
            <p:cNvPr id="16" name="logo_citation"/>
            <p:cNvSpPr txBox="1"/>
            <p:nvPr/>
          </p:nvSpPr>
          <p:spPr>
            <a:xfrm>
              <a:off x="2804195" y="6607942"/>
              <a:ext cx="1938528" cy="227946"/>
            </a:xfrm>
            <a:prstGeom prst="rect">
              <a:avLst/>
            </a:prstGeom>
            <a:noFill/>
            <a:ln>
              <a:solidFill>
                <a:srgbClr val="FFFFFF"/>
              </a:solidFill>
            </a:ln>
          </p:spPr>
          <p:txBody>
            <a:bodyPr wrap="square" lIns="29261" tIns="48768"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latin typeface="Arial"/>
                  <a:cs typeface="Arial"/>
                </a:rPr>
                <a:t>JHLT. 2022 Oct; 41(10): 1335-1375</a:t>
              </a:r>
            </a:p>
          </p:txBody>
        </p:sp>
      </p:grpSp>
    </p:spTree>
    <p:extLst>
      <p:ext uri="{BB962C8B-B14F-4D97-AF65-F5344CB8AC3E}">
        <p14:creationId xmlns:p14="http://schemas.microsoft.com/office/powerpoint/2010/main" val="7100457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i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143000"/>
            <a:ext cx="326866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babyf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1" y="1528764"/>
            <a:ext cx="23653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babymo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160838"/>
            <a:ext cx="3081338"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6681089" y="5638801"/>
            <a:ext cx="32303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pPr algn="ctr"/>
            <a:r>
              <a:rPr lang="de-DE" altLang="de-DE" sz="1200">
                <a:solidFill>
                  <a:schemeClr val="tx1"/>
                </a:solidFill>
                <a:latin typeface="Tahoma" panose="020B0604030504040204" pitchFamily="34" charset="0"/>
              </a:rPr>
              <a:t>Baby Moses, the first baby (4 days old) </a:t>
            </a:r>
          </a:p>
          <a:p>
            <a:pPr algn="ctr"/>
            <a:r>
              <a:rPr lang="de-DE" altLang="de-DE" sz="1200">
                <a:solidFill>
                  <a:schemeClr val="tx1"/>
                </a:solidFill>
                <a:latin typeface="Tahoma" panose="020B0604030504040204" pitchFamily="34" charset="0"/>
              </a:rPr>
              <a:t>in the world to undergo successful </a:t>
            </a:r>
          </a:p>
          <a:p>
            <a:pPr algn="ctr"/>
            <a:r>
              <a:rPr lang="de-DE" altLang="de-DE" sz="1200">
                <a:solidFill>
                  <a:schemeClr val="tx1"/>
                </a:solidFill>
                <a:latin typeface="Tahoma" panose="020B0604030504040204" pitchFamily="34" charset="0"/>
              </a:rPr>
              <a:t>infant-to-infant heart transplantation </a:t>
            </a:r>
          </a:p>
          <a:p>
            <a:pPr algn="ctr"/>
            <a:r>
              <a:rPr lang="de-DE" altLang="de-DE" sz="1200">
                <a:solidFill>
                  <a:schemeClr val="tx1"/>
                </a:solidFill>
                <a:latin typeface="Tahoma" panose="020B0604030504040204" pitchFamily="34" charset="0"/>
              </a:rPr>
              <a:t>in Nov. 1985</a:t>
            </a:r>
          </a:p>
          <a:p>
            <a:pPr algn="ctr"/>
            <a:r>
              <a:rPr lang="de-DE" altLang="de-DE" sz="1200">
                <a:solidFill>
                  <a:schemeClr val="tx1"/>
                </a:solidFill>
                <a:latin typeface="Tahoma" panose="020B0604030504040204" pitchFamily="34" charset="0"/>
              </a:rPr>
              <a:t> - here 14 years after HTx</a:t>
            </a:r>
          </a:p>
        </p:txBody>
      </p:sp>
      <p:sp>
        <p:nvSpPr>
          <p:cNvPr id="45062" name="Text Box 6"/>
          <p:cNvSpPr txBox="1">
            <a:spLocks noChangeArrowheads="1"/>
          </p:cNvSpPr>
          <p:nvPr/>
        </p:nvSpPr>
        <p:spPr bwMode="auto">
          <a:xfrm>
            <a:off x="6764693" y="3975101"/>
            <a:ext cx="33409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pPr algn="ctr"/>
            <a:r>
              <a:rPr lang="de-DE" altLang="de-DE" sz="1200">
                <a:solidFill>
                  <a:schemeClr val="tx1"/>
                </a:solidFill>
                <a:latin typeface="Tahoma" panose="020B0604030504040204" pitchFamily="34" charset="0"/>
              </a:rPr>
              <a:t>Baby Fae made medical history </a:t>
            </a:r>
          </a:p>
          <a:p>
            <a:pPr algn="ctr"/>
            <a:r>
              <a:rPr lang="de-DE" altLang="de-DE" sz="1200">
                <a:solidFill>
                  <a:schemeClr val="tx1"/>
                </a:solidFill>
                <a:latin typeface="Tahoma" panose="020B0604030504040204" pitchFamily="34" charset="0"/>
              </a:rPr>
              <a:t>at Loma Linda University Medical Center </a:t>
            </a:r>
          </a:p>
          <a:p>
            <a:pPr algn="ctr"/>
            <a:r>
              <a:rPr lang="de-DE" altLang="de-DE" sz="1200">
                <a:solidFill>
                  <a:schemeClr val="tx1"/>
                </a:solidFill>
                <a:latin typeface="Tahoma" panose="020B0604030504040204" pitchFamily="34" charset="0"/>
              </a:rPr>
              <a:t>as the first newborn recipient </a:t>
            </a:r>
          </a:p>
          <a:p>
            <a:pPr algn="ctr"/>
            <a:r>
              <a:rPr lang="de-DE" altLang="de-DE" sz="1200">
                <a:solidFill>
                  <a:schemeClr val="tx1"/>
                </a:solidFill>
                <a:latin typeface="Tahoma" panose="020B0604030504040204" pitchFamily="34" charset="0"/>
              </a:rPr>
              <a:t>of a cross-species heart transplant 1984</a:t>
            </a:r>
          </a:p>
        </p:txBody>
      </p:sp>
      <p:sp>
        <p:nvSpPr>
          <p:cNvPr id="45063" name="Text Box 7"/>
          <p:cNvSpPr txBox="1">
            <a:spLocks noChangeArrowheads="1"/>
          </p:cNvSpPr>
          <p:nvPr/>
        </p:nvSpPr>
        <p:spPr bwMode="auto">
          <a:xfrm>
            <a:off x="4892065" y="352426"/>
            <a:ext cx="28841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pPr algn="ctr"/>
            <a:r>
              <a:rPr lang="de-DE" altLang="de-DE" sz="1200">
                <a:solidFill>
                  <a:schemeClr val="tx1"/>
                </a:solidFill>
                <a:latin typeface="Tahoma" panose="020B0604030504040204" pitchFamily="34" charset="0"/>
              </a:rPr>
              <a:t>Leonard L. Bailey, MD, </a:t>
            </a:r>
          </a:p>
          <a:p>
            <a:pPr algn="ctr"/>
            <a:r>
              <a:rPr lang="de-DE" altLang="de-DE" sz="1200">
                <a:solidFill>
                  <a:schemeClr val="tx1"/>
                </a:solidFill>
                <a:latin typeface="Tahoma" panose="020B0604030504040204" pitchFamily="34" charset="0"/>
              </a:rPr>
              <a:t>Professor of Surgery </a:t>
            </a:r>
          </a:p>
          <a:p>
            <a:pPr algn="ctr"/>
            <a:r>
              <a:rPr lang="de-DE" altLang="de-DE" sz="1200">
                <a:solidFill>
                  <a:schemeClr val="tx1"/>
                </a:solidFill>
                <a:latin typeface="Tahoma" panose="020B0604030504040204" pitchFamily="34" charset="0"/>
              </a:rPr>
              <a:t>and Chair, Department of Surgery, </a:t>
            </a:r>
          </a:p>
          <a:p>
            <a:pPr algn="ctr"/>
            <a:r>
              <a:rPr lang="de-DE" altLang="de-DE" sz="1200">
                <a:solidFill>
                  <a:schemeClr val="tx1"/>
                </a:solidFill>
                <a:latin typeface="Tahoma" panose="020B0604030504040204" pitchFamily="34" charset="0"/>
              </a:rPr>
              <a:t>Loma Linda University</a:t>
            </a:r>
          </a:p>
        </p:txBody>
      </p:sp>
      <p:pic>
        <p:nvPicPr>
          <p:cNvPr id="45064" name="Picture 8" descr="L. L. Bai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600201"/>
            <a:ext cx="15303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926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subTitle" idx="1"/>
          </p:nvPr>
        </p:nvSpPr>
        <p:spPr>
          <a:xfrm>
            <a:off x="6858000" y="4191001"/>
            <a:ext cx="3563938" cy="1038199"/>
          </a:xfrm>
          <a:solidFill>
            <a:schemeClr val="tx2">
              <a:lumMod val="60000"/>
              <a:lumOff val="40000"/>
            </a:schemeClr>
          </a:solidFill>
        </p:spPr>
        <p:txBody>
          <a:bodyPr/>
          <a:lstStyle/>
          <a:p>
            <a:pPr>
              <a:lnSpc>
                <a:spcPct val="80000"/>
              </a:lnSpc>
              <a:defRPr/>
            </a:pPr>
            <a:endParaRPr lang="de-DE" sz="2400" dirty="0"/>
          </a:p>
          <a:p>
            <a:pPr>
              <a:lnSpc>
                <a:spcPct val="80000"/>
              </a:lnSpc>
              <a:defRPr/>
            </a:pPr>
            <a:r>
              <a:rPr lang="de-DE" sz="2400" b="1" dirty="0" err="1">
                <a:solidFill>
                  <a:schemeClr val="bg1"/>
                </a:solidFill>
              </a:rPr>
              <a:t>Giessen</a:t>
            </a:r>
            <a:r>
              <a:rPr lang="de-DE" sz="2400" b="1" dirty="0">
                <a:solidFill>
                  <a:schemeClr val="bg1"/>
                </a:solidFill>
              </a:rPr>
              <a:t>, August 1988</a:t>
            </a:r>
          </a:p>
        </p:txBody>
      </p:sp>
      <p:grpSp>
        <p:nvGrpSpPr>
          <p:cNvPr id="22531" name="Group 3"/>
          <p:cNvGrpSpPr>
            <a:grpSpLocks/>
          </p:cNvGrpSpPr>
          <p:nvPr/>
        </p:nvGrpSpPr>
        <p:grpSpPr bwMode="auto">
          <a:xfrm>
            <a:off x="2590801" y="228600"/>
            <a:ext cx="4106863" cy="6400800"/>
            <a:chOff x="1885" y="168"/>
            <a:chExt cx="2678" cy="4017"/>
          </a:xfrm>
        </p:grpSpPr>
        <p:pic>
          <p:nvPicPr>
            <p:cNvPr id="22532" name="Picture 4" descr="Unbenannt-1 K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 y="168"/>
              <a:ext cx="2678" cy="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Text Box 5"/>
            <p:cNvSpPr txBox="1">
              <a:spLocks noChangeArrowheads="1"/>
            </p:cNvSpPr>
            <p:nvPr/>
          </p:nvSpPr>
          <p:spPr bwMode="auto">
            <a:xfrm>
              <a:off x="2408" y="3577"/>
              <a:ext cx="1608" cy="522"/>
            </a:xfrm>
            <a:prstGeom prst="rect">
              <a:avLst/>
            </a:prstGeom>
            <a:noFill/>
            <a:ln w="12700" cap="sq">
              <a:noFill/>
              <a:miter lim="800000"/>
              <a:headEnd type="none" w="sm" len="sm"/>
              <a:tailEnd type="none" w="sm" len="sm"/>
            </a:ln>
            <a:effectLst/>
          </p:spPr>
          <p:txBody>
            <a:bodyPr wrap="none">
              <a:spAutoFit/>
            </a:bodyPr>
            <a:lstStyle/>
            <a:p>
              <a:pPr algn="ctr">
                <a:defRPr/>
              </a:pPr>
              <a:r>
                <a:rPr lang="de-DE" sz="2400">
                  <a:solidFill>
                    <a:srgbClr val="FF9900"/>
                  </a:solidFill>
                  <a:effectLst>
                    <a:outerShdw blurRad="38100" dist="38100" dir="2700000" algn="tl">
                      <a:srgbClr val="000000"/>
                    </a:outerShdw>
                  </a:effectLst>
                  <a:latin typeface="Tahoma" pitchFamily="34" charset="0"/>
                </a:rPr>
                <a:t>Fibroelastosis of </a:t>
              </a:r>
            </a:p>
            <a:p>
              <a:pPr algn="ctr">
                <a:defRPr/>
              </a:pPr>
              <a:r>
                <a:rPr lang="de-DE" sz="2400">
                  <a:solidFill>
                    <a:srgbClr val="FF9900"/>
                  </a:solidFill>
                  <a:effectLst>
                    <a:outerShdw blurRad="38100" dist="38100" dir="2700000" algn="tl">
                      <a:srgbClr val="000000"/>
                    </a:outerShdw>
                  </a:effectLst>
                  <a:latin typeface="Tahoma" pitchFamily="34" charset="0"/>
                </a:rPr>
                <a:t>the left ventricle</a:t>
              </a:r>
            </a:p>
          </p:txBody>
        </p:sp>
      </p:grpSp>
    </p:spTree>
    <p:extLst>
      <p:ext uri="{BB962C8B-B14F-4D97-AF65-F5344CB8AC3E}">
        <p14:creationId xmlns:p14="http://schemas.microsoft.com/office/powerpoint/2010/main" val="7493569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lterRechner\Dokumente\POWERPNT\Vortrag_Netz_Freiburg\Zeitungsartike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720" y="764704"/>
            <a:ext cx="4896544" cy="550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912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63552" y="1844824"/>
            <a:ext cx="4392488" cy="400110"/>
          </a:xfrm>
          <a:prstGeom prst="rect">
            <a:avLst/>
          </a:prstGeom>
          <a:noFill/>
        </p:spPr>
        <p:txBody>
          <a:bodyPr wrap="square" rtlCol="0">
            <a:spAutoFit/>
          </a:bodyPr>
          <a:lstStyle/>
          <a:p>
            <a:r>
              <a:rPr lang="de-DE" sz="2000" dirty="0">
                <a:solidFill>
                  <a:srgbClr val="006600"/>
                </a:solidFill>
                <a:latin typeface="Lucida Sans Unicode" panose="020B0602030504020204" pitchFamily="34" charset="0"/>
                <a:cs typeface="Lucida Sans Unicode" panose="020B0602030504020204" pitchFamily="34" charset="0"/>
              </a:rPr>
              <a:t>Hilfe für die kleinen Patienten</a:t>
            </a: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17960" t="3" r="61354" b="64304"/>
          <a:stretch/>
        </p:blipFill>
        <p:spPr>
          <a:xfrm rot="21015153">
            <a:off x="4080646" y="3720843"/>
            <a:ext cx="2088232" cy="2702418"/>
          </a:xfrm>
          <a:prstGeom prst="ellipse">
            <a:avLst/>
          </a:prstGeom>
          <a:ln>
            <a:noFill/>
          </a:ln>
          <a:effectLst>
            <a:softEdge rad="112500"/>
          </a:effectLst>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38126" t="67704" r="49706" b="12827"/>
          <a:stretch/>
        </p:blipFill>
        <p:spPr>
          <a:xfrm rot="741580">
            <a:off x="2389647" y="2720401"/>
            <a:ext cx="1669903" cy="2003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279" y="2924944"/>
            <a:ext cx="3899830" cy="2531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887129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8289747" cy="390295"/>
          </a:xfrm>
        </p:spPr>
        <p:txBody>
          <a:bodyPr/>
          <a:lstStyle/>
          <a:p>
            <a:r>
              <a:rPr lang="de-DE" dirty="0"/>
              <a:t>Entwicklung der Herztransplantation bei Kindern</a:t>
            </a:r>
          </a:p>
        </p:txBody>
      </p:sp>
      <p:sp>
        <p:nvSpPr>
          <p:cNvPr id="4" name="Textplatzhalter 3"/>
          <p:cNvSpPr>
            <a:spLocks noGrp="1"/>
          </p:cNvSpPr>
          <p:nvPr>
            <p:ph type="body" sz="quarter" idx="13"/>
          </p:nvPr>
        </p:nvSpPr>
        <p:spPr>
          <a:xfrm>
            <a:off x="874712" y="1047403"/>
            <a:ext cx="4666960" cy="390295"/>
          </a:xfrm>
        </p:spPr>
        <p:txBody>
          <a:bodyPr/>
          <a:lstStyle/>
          <a:p>
            <a:r>
              <a:rPr lang="de-DE" dirty="0"/>
              <a:t>Empfänger-Charakteristika</a:t>
            </a:r>
          </a:p>
        </p:txBody>
      </p:sp>
      <p:grpSp>
        <p:nvGrpSpPr>
          <p:cNvPr id="18" name="Group 12"/>
          <p:cNvGrpSpPr/>
          <p:nvPr/>
        </p:nvGrpSpPr>
        <p:grpSpPr>
          <a:xfrm>
            <a:off x="1127448" y="5733256"/>
            <a:ext cx="4715932" cy="711200"/>
            <a:chOff x="2" y="6146784"/>
            <a:chExt cx="4715932" cy="711200"/>
          </a:xfrm>
        </p:grpSpPr>
        <p:grpSp>
          <p:nvGrpSpPr>
            <p:cNvPr id="19" name="Group 16"/>
            <p:cNvGrpSpPr/>
            <p:nvPr/>
          </p:nvGrpSpPr>
          <p:grpSpPr>
            <a:xfrm>
              <a:off x="2" y="6146784"/>
              <a:ext cx="4715932" cy="711200"/>
              <a:chOff x="1" y="6067776"/>
              <a:chExt cx="4952999" cy="790224"/>
            </a:xfrm>
          </p:grpSpPr>
          <p:pic>
            <p:nvPicPr>
              <p:cNvPr id="21" name="Picture 19"/>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r>
                  <a:rPr lang="en-US" sz="2100" b="1" dirty="0">
                    <a:solidFill>
                      <a:schemeClr val="bg1"/>
                    </a:solidFill>
                    <a:latin typeface="Arial"/>
                    <a:cs typeface="Arial"/>
                  </a:rPr>
                  <a:t>2021</a:t>
                </a: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 </a:t>
              </a:r>
            </a:p>
          </p:txBody>
        </p:sp>
      </p:grpSp>
      <p:sp>
        <p:nvSpPr>
          <p:cNvPr id="23" name="logo_citation"/>
          <p:cNvSpPr txBox="1"/>
          <p:nvPr/>
        </p:nvSpPr>
        <p:spPr>
          <a:xfrm>
            <a:off x="3941028" y="619953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latin typeface="Arial"/>
                <a:cs typeface="Arial"/>
              </a:rPr>
              <a:t>JHLT. 2021 Oct; 40(10): 1023-1072</a:t>
            </a:r>
          </a:p>
        </p:txBody>
      </p:sp>
      <p:graphicFrame>
        <p:nvGraphicFramePr>
          <p:cNvPr id="3" name="Tabelle 2"/>
          <p:cNvGraphicFramePr>
            <a:graphicFrameLocks noGrp="1"/>
          </p:cNvGraphicFramePr>
          <p:nvPr>
            <p:extLst>
              <p:ext uri="{D42A27DB-BD31-4B8C-83A1-F6EECF244321}">
                <p14:modId xmlns:p14="http://schemas.microsoft.com/office/powerpoint/2010/main" val="1585630253"/>
              </p:ext>
            </p:extLst>
          </p:nvPr>
        </p:nvGraphicFramePr>
        <p:xfrm>
          <a:off x="1121249" y="2331382"/>
          <a:ext cx="10543289" cy="2328071"/>
        </p:xfrm>
        <a:graphic>
          <a:graphicData uri="http://schemas.openxmlformats.org/drawingml/2006/table">
            <a:tbl>
              <a:tblPr firstRow="1" bandRow="1"/>
              <a:tblGrid>
                <a:gridCol w="2008905">
                  <a:extLst>
                    <a:ext uri="{9D8B030D-6E8A-4147-A177-3AD203B41FA5}">
                      <a16:colId xmlns:a16="http://schemas.microsoft.com/office/drawing/2014/main" val="3736198448"/>
                    </a:ext>
                  </a:extLst>
                </a:gridCol>
                <a:gridCol w="2632359">
                  <a:extLst>
                    <a:ext uri="{9D8B030D-6E8A-4147-A177-3AD203B41FA5}">
                      <a16:colId xmlns:a16="http://schemas.microsoft.com/office/drawing/2014/main" val="1213496065"/>
                    </a:ext>
                  </a:extLst>
                </a:gridCol>
                <a:gridCol w="2424541">
                  <a:extLst>
                    <a:ext uri="{9D8B030D-6E8A-4147-A177-3AD203B41FA5}">
                      <a16:colId xmlns:a16="http://schemas.microsoft.com/office/drawing/2014/main" val="4233555960"/>
                    </a:ext>
                  </a:extLst>
                </a:gridCol>
                <a:gridCol w="2563086">
                  <a:extLst>
                    <a:ext uri="{9D8B030D-6E8A-4147-A177-3AD203B41FA5}">
                      <a16:colId xmlns:a16="http://schemas.microsoft.com/office/drawing/2014/main" val="2624258399"/>
                    </a:ext>
                  </a:extLst>
                </a:gridCol>
                <a:gridCol w="914398">
                  <a:extLst>
                    <a:ext uri="{9D8B030D-6E8A-4147-A177-3AD203B41FA5}">
                      <a16:colId xmlns:a16="http://schemas.microsoft.com/office/drawing/2014/main" val="2783507480"/>
                    </a:ext>
                  </a:extLst>
                </a:gridCol>
              </a:tblGrid>
              <a:tr h="582017">
                <a:tc>
                  <a:txBody>
                    <a:bodyPr/>
                    <a:lstStyle/>
                    <a:p>
                      <a:pPr marL="0" algn="l"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 </a:t>
                      </a:r>
                      <a:endParaRPr lang="en-US" sz="16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 </a:t>
                      </a: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nl-NL" sz="1300" b="1" i="0" u="none" strike="noStrike" kern="1200">
                          <a:solidFill>
                            <a:srgbClr val="000000"/>
                          </a:solidFill>
                          <a:effectLst/>
                          <a:latin typeface="Arial" panose="020B0604020202020204" pitchFamily="34" charset="0"/>
                        </a:rPr>
                        <a:t>Jan 1992-Dec 2000</a:t>
                      </a:r>
                      <a:endParaRPr lang="nl-NL" sz="1600" b="0" i="0" u="none" strike="noStrike">
                        <a:effectLst/>
                        <a:latin typeface="Arial" panose="020B0604020202020204" pitchFamily="34" charset="0"/>
                      </a:endParaRPr>
                    </a:p>
                    <a:p>
                      <a:pPr marL="0" algn="ctr" rtl="0" eaLnBrk="1" fontAlgn="ctr" latinLnBrk="0" hangingPunct="1">
                        <a:spcBef>
                          <a:spcPts val="0"/>
                        </a:spcBef>
                        <a:spcAft>
                          <a:spcPts val="0"/>
                        </a:spcAft>
                      </a:pPr>
                      <a:r>
                        <a:rPr lang="nl-NL" sz="1300" b="1" i="0" u="none" strike="noStrike" kern="1200">
                          <a:solidFill>
                            <a:srgbClr val="000000"/>
                          </a:solidFill>
                          <a:effectLst/>
                          <a:latin typeface="Arial" panose="020B0604020202020204" pitchFamily="34" charset="0"/>
                        </a:rPr>
                        <a:t> (N =  3,666)</a:t>
                      </a:r>
                      <a:endParaRPr lang="nl-NL"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nl-NL" sz="1300" b="1" i="0" u="none" strike="noStrike" kern="1200">
                          <a:solidFill>
                            <a:srgbClr val="000000"/>
                          </a:solidFill>
                          <a:effectLst/>
                          <a:latin typeface="Arial" panose="020B0604020202020204" pitchFamily="34" charset="0"/>
                        </a:rPr>
                        <a:t>Jan 2001-Dec 2009</a:t>
                      </a:r>
                      <a:endParaRPr lang="nl-NL" sz="1600" b="0" i="0" u="none" strike="noStrike">
                        <a:effectLst/>
                        <a:latin typeface="Arial" panose="020B0604020202020204" pitchFamily="34" charset="0"/>
                      </a:endParaRPr>
                    </a:p>
                    <a:p>
                      <a:pPr marL="0" algn="ctr" rtl="0" eaLnBrk="1" fontAlgn="ctr" latinLnBrk="0" hangingPunct="1">
                        <a:spcBef>
                          <a:spcPts val="0"/>
                        </a:spcBef>
                        <a:spcAft>
                          <a:spcPts val="0"/>
                        </a:spcAft>
                      </a:pPr>
                      <a:r>
                        <a:rPr lang="nl-NL" sz="1300" b="1" i="0" u="none" strike="noStrike" kern="1200">
                          <a:solidFill>
                            <a:srgbClr val="000000"/>
                          </a:solidFill>
                          <a:effectLst/>
                          <a:latin typeface="Arial" panose="020B0604020202020204" pitchFamily="34" charset="0"/>
                        </a:rPr>
                        <a:t> (N =  4,476)</a:t>
                      </a:r>
                      <a:endParaRPr lang="nl-NL"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Jan 2010-Jun 2018</a:t>
                      </a:r>
                      <a:endParaRPr lang="en-US" sz="1600" b="0" i="0" u="none" strike="noStrike">
                        <a:effectLst/>
                        <a:latin typeface="Arial" panose="020B0604020202020204" pitchFamily="34" charset="0"/>
                      </a:endParaRPr>
                    </a:p>
                    <a:p>
                      <a:pPr marL="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 (N =  5,307)</a:t>
                      </a: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P-value</a:t>
                      </a:r>
                      <a:endParaRPr lang="en-US" sz="1600" b="0" i="0" u="none" strike="noStrike">
                        <a:effectLst/>
                        <a:latin typeface="Arial" panose="020B0604020202020204" pitchFamily="34" charset="0"/>
                      </a:endParaRPr>
                    </a:p>
                    <a:p>
                      <a:pPr marL="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 </a:t>
                      </a: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547904"/>
                  </a:ext>
                </a:extLst>
              </a:tr>
              <a:tr h="291009">
                <a:tc>
                  <a:txBody>
                    <a:bodyPr/>
                    <a:lstStyle/>
                    <a:p>
                      <a:pPr marL="0" algn="l"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 </a:t>
                      </a:r>
                      <a:r>
                        <a:rPr lang="en-US" sz="1300" b="1" i="0" u="none" strike="noStrike" kern="1200" dirty="0" err="1">
                          <a:solidFill>
                            <a:srgbClr val="000000"/>
                          </a:solidFill>
                          <a:effectLst/>
                          <a:latin typeface="Arial" panose="020B0604020202020204" pitchFamily="34" charset="0"/>
                        </a:rPr>
                        <a:t>Lokalisation</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fontAlgn="ctr" latinLnBrk="0" hangingPunct="1">
                        <a:spcBef>
                          <a:spcPts val="0"/>
                        </a:spcBef>
                        <a:spcAft>
                          <a:spcPts val="0"/>
                        </a:spcAft>
                      </a:pP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42527"/>
                  </a:ext>
                </a:extLst>
              </a:tr>
              <a:tr h="291009">
                <a:tc>
                  <a:txBody>
                    <a:bodyPr/>
                    <a:lstStyle/>
                    <a:p>
                      <a:pPr marL="0" algn="l"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     - Europa</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1068 (29.1%)</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1210 (27.0%)</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1321 (24.9%)</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&lt;0.0001</a:t>
                      </a: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53450"/>
                  </a:ext>
                </a:extLst>
              </a:tr>
              <a:tr h="291009">
                <a:tc>
                  <a:txBody>
                    <a:bodyPr/>
                    <a:lstStyle/>
                    <a:p>
                      <a:pPr marL="0" algn="l"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     - </a:t>
                      </a:r>
                      <a:r>
                        <a:rPr lang="en-US" sz="1300" b="1" i="0" u="none" strike="noStrike" kern="1200" dirty="0" err="1">
                          <a:solidFill>
                            <a:srgbClr val="000000"/>
                          </a:solidFill>
                          <a:effectLst/>
                          <a:latin typeface="Arial" panose="020B0604020202020204" pitchFamily="34" charset="0"/>
                        </a:rPr>
                        <a:t>Nordamerika</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2481 (67.7%)</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3057 (68.3%)</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3586 (67.6%)</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705943324"/>
                  </a:ext>
                </a:extLst>
              </a:tr>
              <a:tr h="291009">
                <a:tc>
                  <a:txBody>
                    <a:bodyPr/>
                    <a:lstStyle/>
                    <a:p>
                      <a:pPr marL="0" algn="l"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     - </a:t>
                      </a:r>
                      <a:r>
                        <a:rPr lang="en-US" sz="1300" b="1" i="0" u="none" strike="noStrike" kern="1200" dirty="0" err="1">
                          <a:solidFill>
                            <a:srgbClr val="000000"/>
                          </a:solidFill>
                          <a:effectLst/>
                          <a:latin typeface="Arial" panose="020B0604020202020204" pitchFamily="34" charset="0"/>
                        </a:rPr>
                        <a:t>Andere</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117 (3.2%)</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209 (4.7%)</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400 (7.5%)</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677244596"/>
                  </a:ext>
                </a:extLst>
              </a:tr>
              <a:tr h="291009">
                <a:tc>
                  <a:txBody>
                    <a:bodyPr/>
                    <a:lstStyle/>
                    <a:p>
                      <a:pPr marL="0" algn="l"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 Alter (</a:t>
                      </a:r>
                      <a:r>
                        <a:rPr lang="en-US" sz="1300" b="1" i="0" u="none" strike="noStrike" kern="1200" dirty="0" err="1">
                          <a:solidFill>
                            <a:srgbClr val="000000"/>
                          </a:solidFill>
                          <a:effectLst/>
                          <a:latin typeface="Arial" panose="020B0604020202020204" pitchFamily="34" charset="0"/>
                        </a:rPr>
                        <a:t>Jahre</a:t>
                      </a:r>
                      <a:r>
                        <a:rPr lang="en-US" sz="1300" b="1" i="0" u="none" strike="noStrike" kern="1200" dirty="0">
                          <a:solidFill>
                            <a:srgbClr val="000000"/>
                          </a:solidFill>
                          <a:effectLst/>
                          <a:latin typeface="Arial" panose="020B0604020202020204" pitchFamily="34" charset="0"/>
                        </a:rPr>
                        <a:t>)</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pt-BR" sz="1300" b="1" i="0" u="none" strike="noStrike" kern="1200">
                          <a:solidFill>
                            <a:srgbClr val="000000"/>
                          </a:solidFill>
                          <a:effectLst/>
                          <a:latin typeface="Arial" panose="020B0604020202020204" pitchFamily="34" charset="0"/>
                        </a:rPr>
                        <a:t>6 (0 - 17)  </a:t>
                      </a:r>
                      <a:endParaRPr lang="pt-BR"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pt-BR" sz="1300" b="1" i="0" u="none" strike="noStrike" kern="1200">
                          <a:solidFill>
                            <a:srgbClr val="000000"/>
                          </a:solidFill>
                          <a:effectLst/>
                          <a:latin typeface="Arial" panose="020B0604020202020204" pitchFamily="34" charset="0"/>
                        </a:rPr>
                        <a:t>7 (0 - 17)  </a:t>
                      </a:r>
                      <a:endParaRPr lang="pt-BR"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pt-BR" sz="1300" b="1" i="0" u="none" strike="noStrike" kern="1200">
                          <a:solidFill>
                            <a:srgbClr val="000000"/>
                          </a:solidFill>
                          <a:effectLst/>
                          <a:latin typeface="Arial" panose="020B0604020202020204" pitchFamily="34" charset="0"/>
                        </a:rPr>
                        <a:t>7 (0 - 17)</a:t>
                      </a:r>
                      <a:endParaRPr lang="pt-BR"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0.0005</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118709"/>
                  </a:ext>
                </a:extLst>
              </a:tr>
              <a:tr h="291009">
                <a:tc>
                  <a:txBody>
                    <a:bodyPr/>
                    <a:lstStyle/>
                    <a:p>
                      <a:pPr marL="0" algn="l"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 </a:t>
                      </a:r>
                      <a:r>
                        <a:rPr lang="en-US" sz="1300" b="1" i="0" u="none" strike="noStrike" kern="1200" dirty="0" err="1">
                          <a:solidFill>
                            <a:srgbClr val="000000"/>
                          </a:solidFill>
                          <a:effectLst/>
                          <a:latin typeface="Arial" panose="020B0604020202020204" pitchFamily="34" charset="0"/>
                        </a:rPr>
                        <a:t>Männlich</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58.2%</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 54.6%</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300" b="1" i="0" u="none" strike="noStrike" kern="1200">
                          <a:solidFill>
                            <a:srgbClr val="000000"/>
                          </a:solidFill>
                          <a:effectLst/>
                          <a:latin typeface="Arial" panose="020B0604020202020204" pitchFamily="34" charset="0"/>
                        </a:rPr>
                        <a:t>54.5%</a:t>
                      </a:r>
                      <a:endParaRPr lang="en-US" sz="1600" b="0" i="0" u="none" strike="noStrike">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300" b="1" i="0" u="none" strike="noStrike" kern="1200" dirty="0">
                          <a:solidFill>
                            <a:srgbClr val="000000"/>
                          </a:solidFill>
                          <a:effectLst/>
                          <a:latin typeface="Arial" panose="020B0604020202020204" pitchFamily="34" charset="0"/>
                        </a:rPr>
                        <a:t>0.0009</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227542"/>
                  </a:ext>
                </a:extLst>
              </a:tr>
            </a:tbl>
          </a:graphicData>
        </a:graphic>
      </p:graphicFrame>
    </p:spTree>
    <p:extLst>
      <p:ext uri="{BB962C8B-B14F-4D97-AF65-F5344CB8AC3E}">
        <p14:creationId xmlns:p14="http://schemas.microsoft.com/office/powerpoint/2010/main" val="27990186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6074397" cy="390295"/>
          </a:xfrm>
        </p:spPr>
        <p:txBody>
          <a:bodyPr/>
          <a:lstStyle/>
          <a:p>
            <a:r>
              <a:rPr lang="de-DE" dirty="0"/>
              <a:t>Herztransplantation in Deutschland</a:t>
            </a:r>
          </a:p>
        </p:txBody>
      </p:sp>
      <p:sp>
        <p:nvSpPr>
          <p:cNvPr id="4" name="Textplatzhalter 3"/>
          <p:cNvSpPr>
            <a:spLocks noGrp="1"/>
          </p:cNvSpPr>
          <p:nvPr>
            <p:ph type="body" sz="quarter" idx="13"/>
          </p:nvPr>
        </p:nvSpPr>
        <p:spPr>
          <a:xfrm>
            <a:off x="874712" y="1047403"/>
            <a:ext cx="8039678" cy="313350"/>
          </a:xfrm>
        </p:spPr>
        <p:txBody>
          <a:bodyPr/>
          <a:lstStyle/>
          <a:p>
            <a:r>
              <a:rPr lang="de-DE" sz="1800" dirty="0"/>
              <a:t>Anzahl der Herztransplantationen in Abhängigkeit vom Alter</a:t>
            </a:r>
          </a:p>
        </p:txBody>
      </p:sp>
      <p:graphicFrame>
        <p:nvGraphicFramePr>
          <p:cNvPr id="6" name="Tabelle 5"/>
          <p:cNvGraphicFramePr>
            <a:graphicFrameLocks noGrp="1"/>
          </p:cNvGraphicFramePr>
          <p:nvPr>
            <p:extLst>
              <p:ext uri="{D42A27DB-BD31-4B8C-83A1-F6EECF244321}">
                <p14:modId xmlns:p14="http://schemas.microsoft.com/office/powerpoint/2010/main" val="2053360922"/>
              </p:ext>
            </p:extLst>
          </p:nvPr>
        </p:nvGraphicFramePr>
        <p:xfrm>
          <a:off x="1631504" y="1897821"/>
          <a:ext cx="8712976" cy="3426708"/>
        </p:xfrm>
        <a:graphic>
          <a:graphicData uri="http://schemas.openxmlformats.org/drawingml/2006/table">
            <a:tbl>
              <a:tblPr>
                <a:tableStyleId>{793D81CF-94F2-401A-BA57-92F5A7B2D0C5}</a:tableStyleId>
              </a:tblPr>
              <a:tblGrid>
                <a:gridCol w="2158966">
                  <a:extLst>
                    <a:ext uri="{9D8B030D-6E8A-4147-A177-3AD203B41FA5}">
                      <a16:colId xmlns:a16="http://schemas.microsoft.com/office/drawing/2014/main" val="2872945828"/>
                    </a:ext>
                  </a:extLst>
                </a:gridCol>
                <a:gridCol w="655401">
                  <a:extLst>
                    <a:ext uri="{9D8B030D-6E8A-4147-A177-3AD203B41FA5}">
                      <a16:colId xmlns:a16="http://schemas.microsoft.com/office/drawing/2014/main" val="3016805707"/>
                    </a:ext>
                  </a:extLst>
                </a:gridCol>
                <a:gridCol w="655401">
                  <a:extLst>
                    <a:ext uri="{9D8B030D-6E8A-4147-A177-3AD203B41FA5}">
                      <a16:colId xmlns:a16="http://schemas.microsoft.com/office/drawing/2014/main" val="2971770917"/>
                    </a:ext>
                  </a:extLst>
                </a:gridCol>
                <a:gridCol w="655401">
                  <a:extLst>
                    <a:ext uri="{9D8B030D-6E8A-4147-A177-3AD203B41FA5}">
                      <a16:colId xmlns:a16="http://schemas.microsoft.com/office/drawing/2014/main" val="1768786036"/>
                    </a:ext>
                  </a:extLst>
                </a:gridCol>
                <a:gridCol w="655401">
                  <a:extLst>
                    <a:ext uri="{9D8B030D-6E8A-4147-A177-3AD203B41FA5}">
                      <a16:colId xmlns:a16="http://schemas.microsoft.com/office/drawing/2014/main" val="3504028872"/>
                    </a:ext>
                  </a:extLst>
                </a:gridCol>
                <a:gridCol w="655401">
                  <a:extLst>
                    <a:ext uri="{9D8B030D-6E8A-4147-A177-3AD203B41FA5}">
                      <a16:colId xmlns:a16="http://schemas.microsoft.com/office/drawing/2014/main" val="603292386"/>
                    </a:ext>
                  </a:extLst>
                </a:gridCol>
                <a:gridCol w="655401">
                  <a:extLst>
                    <a:ext uri="{9D8B030D-6E8A-4147-A177-3AD203B41FA5}">
                      <a16:colId xmlns:a16="http://schemas.microsoft.com/office/drawing/2014/main" val="2637710652"/>
                    </a:ext>
                  </a:extLst>
                </a:gridCol>
                <a:gridCol w="655401">
                  <a:extLst>
                    <a:ext uri="{9D8B030D-6E8A-4147-A177-3AD203B41FA5}">
                      <a16:colId xmlns:a16="http://schemas.microsoft.com/office/drawing/2014/main" val="1269774660"/>
                    </a:ext>
                  </a:extLst>
                </a:gridCol>
                <a:gridCol w="655401">
                  <a:extLst>
                    <a:ext uri="{9D8B030D-6E8A-4147-A177-3AD203B41FA5}">
                      <a16:colId xmlns:a16="http://schemas.microsoft.com/office/drawing/2014/main" val="1360159217"/>
                    </a:ext>
                  </a:extLst>
                </a:gridCol>
                <a:gridCol w="655401">
                  <a:extLst>
                    <a:ext uri="{9D8B030D-6E8A-4147-A177-3AD203B41FA5}">
                      <a16:colId xmlns:a16="http://schemas.microsoft.com/office/drawing/2014/main" val="1287047726"/>
                    </a:ext>
                  </a:extLst>
                </a:gridCol>
                <a:gridCol w="655401">
                  <a:extLst>
                    <a:ext uri="{9D8B030D-6E8A-4147-A177-3AD203B41FA5}">
                      <a16:colId xmlns:a16="http://schemas.microsoft.com/office/drawing/2014/main" val="1071556170"/>
                    </a:ext>
                  </a:extLst>
                </a:gridCol>
              </a:tblGrid>
              <a:tr h="571118">
                <a:tc>
                  <a:txBody>
                    <a:bodyPr/>
                    <a:lstStyle/>
                    <a:p>
                      <a:pPr algn="ctr" fontAlgn="ctr"/>
                      <a:r>
                        <a:rPr lang="de-DE" sz="1400" u="none" strike="noStrike" dirty="0">
                          <a:effectLst/>
                        </a:rPr>
                        <a:t>Empfängeralter</a:t>
                      </a:r>
                      <a:endParaRPr lang="de-DE" sz="1400" b="1" i="0" u="none" strike="noStrike" dirty="0">
                        <a:solidFill>
                          <a:srgbClr val="FFFFFF"/>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2013</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2014</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2015</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2016</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2017</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2018</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2019</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2020</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2021</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tc>
                  <a:txBody>
                    <a:bodyPr/>
                    <a:lstStyle/>
                    <a:p>
                      <a:pPr algn="ctr" fontAlgn="ctr"/>
                      <a:r>
                        <a:rPr lang="de-DE" sz="1400" u="none" strike="noStrike" dirty="0">
                          <a:effectLst/>
                        </a:rPr>
                        <a:t>2022</a:t>
                      </a:r>
                      <a:endParaRPr lang="de-DE" sz="1400" b="1" i="0" u="none" strike="noStrike" dirty="0">
                        <a:solidFill>
                          <a:srgbClr val="413C41"/>
                        </a:solidFill>
                        <a:effectLst/>
                        <a:latin typeface="+mn-lt"/>
                      </a:endParaRPr>
                    </a:p>
                  </a:txBody>
                  <a:tcPr marL="7620" marR="7620" marT="7620" marB="0" anchor="ctr">
                    <a:solidFill>
                      <a:schemeClr val="bg2">
                        <a:lumMod val="90000"/>
                      </a:schemeClr>
                    </a:solidFill>
                  </a:tcPr>
                </a:tc>
                <a:extLst>
                  <a:ext uri="{0D108BD9-81ED-4DB2-BD59-A6C34878D82A}">
                    <a16:rowId xmlns:a16="http://schemas.microsoft.com/office/drawing/2014/main" val="814980960"/>
                  </a:ext>
                </a:extLst>
              </a:tr>
              <a:tr h="571118">
                <a:tc>
                  <a:txBody>
                    <a:bodyPr/>
                    <a:lstStyle/>
                    <a:p>
                      <a:pPr algn="ctr" fontAlgn="ctr"/>
                      <a:r>
                        <a:rPr lang="de-DE" sz="1400" u="none" strike="noStrike" dirty="0">
                          <a:effectLst/>
                        </a:rPr>
                        <a:t>0-15</a:t>
                      </a:r>
                      <a:endParaRPr lang="de-DE" sz="1400" b="1" i="0" u="none" strike="noStrike" dirty="0">
                        <a:solidFill>
                          <a:srgbClr val="413C41"/>
                        </a:solidFill>
                        <a:effectLst/>
                        <a:latin typeface="+mn-lt"/>
                      </a:endParaRPr>
                    </a:p>
                  </a:txBody>
                  <a:tcPr marL="7620" marR="7620" marT="7620" marB="0" anchor="ctr">
                    <a:solidFill>
                      <a:schemeClr val="bg1">
                        <a:lumMod val="85000"/>
                      </a:schemeClr>
                    </a:solidFill>
                  </a:tcPr>
                </a:tc>
                <a:tc>
                  <a:txBody>
                    <a:bodyPr/>
                    <a:lstStyle/>
                    <a:p>
                      <a:pPr algn="ctr" fontAlgn="ctr"/>
                      <a:r>
                        <a:rPr lang="de-DE" sz="1400" u="none" strike="noStrike">
                          <a:effectLst/>
                        </a:rPr>
                        <a:t>32</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27</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47</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35</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30</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36</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44</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21</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43</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41</a:t>
                      </a:r>
                      <a:endParaRPr lang="de-DE" sz="14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3869601388"/>
                  </a:ext>
                </a:extLst>
              </a:tr>
              <a:tr h="571118">
                <a:tc>
                  <a:txBody>
                    <a:bodyPr/>
                    <a:lstStyle/>
                    <a:p>
                      <a:pPr algn="ctr" fontAlgn="ctr"/>
                      <a:r>
                        <a:rPr lang="de-DE" sz="1400" u="none" strike="noStrike" dirty="0">
                          <a:effectLst/>
                        </a:rPr>
                        <a:t>16-55</a:t>
                      </a:r>
                      <a:endParaRPr lang="de-DE" sz="1400" b="1" i="0" u="none" strike="noStrike" dirty="0">
                        <a:solidFill>
                          <a:srgbClr val="413C41"/>
                        </a:solidFill>
                        <a:effectLst/>
                        <a:latin typeface="+mn-lt"/>
                      </a:endParaRPr>
                    </a:p>
                  </a:txBody>
                  <a:tcPr marL="7620" marR="7620" marT="7620" marB="0" anchor="ctr">
                    <a:solidFill>
                      <a:schemeClr val="bg1">
                        <a:lumMod val="85000"/>
                      </a:schemeClr>
                    </a:solidFill>
                  </a:tcPr>
                </a:tc>
                <a:tc>
                  <a:txBody>
                    <a:bodyPr/>
                    <a:lstStyle/>
                    <a:p>
                      <a:pPr algn="ctr" fontAlgn="ctr"/>
                      <a:r>
                        <a:rPr lang="de-DE" sz="1400" u="none" strike="noStrike">
                          <a:effectLst/>
                        </a:rPr>
                        <a:t>173</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152</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151</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142</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125</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153</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149</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178</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153</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165</a:t>
                      </a:r>
                      <a:endParaRPr lang="de-DE" sz="14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788346596"/>
                  </a:ext>
                </a:extLst>
              </a:tr>
              <a:tr h="571118">
                <a:tc>
                  <a:txBody>
                    <a:bodyPr/>
                    <a:lstStyle/>
                    <a:p>
                      <a:pPr algn="ctr" fontAlgn="ctr"/>
                      <a:r>
                        <a:rPr lang="de-DE" sz="1400" u="none" strike="noStrike" dirty="0">
                          <a:effectLst/>
                        </a:rPr>
                        <a:t>56-64</a:t>
                      </a:r>
                      <a:endParaRPr lang="de-DE" sz="1400" b="1" i="0" u="none" strike="noStrike" dirty="0">
                        <a:solidFill>
                          <a:srgbClr val="413C41"/>
                        </a:solidFill>
                        <a:effectLst/>
                        <a:latin typeface="+mn-lt"/>
                      </a:endParaRPr>
                    </a:p>
                  </a:txBody>
                  <a:tcPr marL="7620" marR="7620" marT="7620" marB="0" anchor="ctr">
                    <a:solidFill>
                      <a:schemeClr val="bg1">
                        <a:lumMod val="85000"/>
                      </a:schemeClr>
                    </a:solidFill>
                  </a:tcPr>
                </a:tc>
                <a:tc>
                  <a:txBody>
                    <a:bodyPr/>
                    <a:lstStyle/>
                    <a:p>
                      <a:pPr algn="ctr" fontAlgn="ctr"/>
                      <a:r>
                        <a:rPr lang="de-DE" sz="1400" u="none" strike="noStrike">
                          <a:effectLst/>
                        </a:rPr>
                        <a:t>80</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93</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76</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95</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77</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106</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118</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102</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108</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118</a:t>
                      </a:r>
                      <a:endParaRPr lang="de-DE" sz="14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1160116917"/>
                  </a:ext>
                </a:extLst>
              </a:tr>
              <a:tr h="571118">
                <a:tc>
                  <a:txBody>
                    <a:bodyPr/>
                    <a:lstStyle/>
                    <a:p>
                      <a:pPr algn="ctr" fontAlgn="ctr"/>
                      <a:r>
                        <a:rPr lang="de-DE" sz="1400" u="none" strike="noStrike" dirty="0">
                          <a:effectLst/>
                        </a:rPr>
                        <a:t>65+</a:t>
                      </a:r>
                      <a:endParaRPr lang="de-DE" sz="1400" b="1" i="0" u="none" strike="noStrike" dirty="0">
                        <a:solidFill>
                          <a:srgbClr val="413C41"/>
                        </a:solidFill>
                        <a:effectLst/>
                        <a:latin typeface="+mn-lt"/>
                      </a:endParaRPr>
                    </a:p>
                  </a:txBody>
                  <a:tcPr marL="7620" marR="7620" marT="7620" marB="0" anchor="ctr">
                    <a:solidFill>
                      <a:schemeClr val="bg1">
                        <a:lumMod val="85000"/>
                      </a:schemeClr>
                    </a:solidFill>
                  </a:tcPr>
                </a:tc>
                <a:tc>
                  <a:txBody>
                    <a:bodyPr/>
                    <a:lstStyle/>
                    <a:p>
                      <a:pPr algn="ctr" fontAlgn="ctr"/>
                      <a:r>
                        <a:rPr lang="de-DE" sz="1400" u="none" strike="noStrike">
                          <a:effectLst/>
                        </a:rPr>
                        <a:t>13</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20</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9</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15</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16</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17</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22</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26</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20</a:t>
                      </a:r>
                      <a:endParaRPr lang="de-DE" sz="1400" b="0"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29</a:t>
                      </a:r>
                      <a:endParaRPr lang="de-DE" sz="14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1111571133"/>
                  </a:ext>
                </a:extLst>
              </a:tr>
              <a:tr h="571118">
                <a:tc>
                  <a:txBody>
                    <a:bodyPr/>
                    <a:lstStyle/>
                    <a:p>
                      <a:pPr algn="ctr" fontAlgn="ctr"/>
                      <a:r>
                        <a:rPr lang="de-DE" sz="1400" u="none" strike="noStrike" dirty="0">
                          <a:effectLst/>
                        </a:rPr>
                        <a:t>Total</a:t>
                      </a:r>
                      <a:endParaRPr lang="de-DE" sz="1400" b="1" i="0" u="none" strike="noStrike" dirty="0">
                        <a:solidFill>
                          <a:srgbClr val="CC4408"/>
                        </a:solidFill>
                        <a:effectLst/>
                        <a:latin typeface="+mn-lt"/>
                      </a:endParaRPr>
                    </a:p>
                  </a:txBody>
                  <a:tcPr marL="7620" marR="7620" marT="7620" marB="0" anchor="ctr">
                    <a:solidFill>
                      <a:schemeClr val="bg1">
                        <a:lumMod val="85000"/>
                      </a:schemeClr>
                    </a:solidFill>
                  </a:tcPr>
                </a:tc>
                <a:tc>
                  <a:txBody>
                    <a:bodyPr/>
                    <a:lstStyle/>
                    <a:p>
                      <a:pPr algn="ctr" fontAlgn="ctr"/>
                      <a:r>
                        <a:rPr lang="de-DE" sz="1400" u="none" strike="noStrike">
                          <a:effectLst/>
                        </a:rPr>
                        <a:t>298</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292</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283</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287</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248</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312</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333</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327</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a:effectLst/>
                        </a:rPr>
                        <a:t>324</a:t>
                      </a:r>
                      <a:endParaRPr lang="de-DE" sz="1400" b="1" i="0" u="none" strike="noStrike">
                        <a:solidFill>
                          <a:srgbClr val="413C41"/>
                        </a:solidFill>
                        <a:effectLst/>
                        <a:latin typeface="+mn-lt"/>
                      </a:endParaRPr>
                    </a:p>
                  </a:txBody>
                  <a:tcPr marL="7620" marR="7620" marT="7620" marB="0" anchor="ctr"/>
                </a:tc>
                <a:tc>
                  <a:txBody>
                    <a:bodyPr/>
                    <a:lstStyle/>
                    <a:p>
                      <a:pPr algn="ctr" fontAlgn="ctr"/>
                      <a:r>
                        <a:rPr lang="de-DE" sz="1400" u="none" strike="noStrike" dirty="0">
                          <a:effectLst/>
                        </a:rPr>
                        <a:t>353</a:t>
                      </a:r>
                      <a:endParaRPr lang="de-DE" sz="1400" b="1" i="0" u="none" strike="noStrike" dirty="0">
                        <a:solidFill>
                          <a:srgbClr val="413C41"/>
                        </a:solidFill>
                        <a:effectLst/>
                        <a:latin typeface="+mn-lt"/>
                      </a:endParaRPr>
                    </a:p>
                  </a:txBody>
                  <a:tcPr marL="7620" marR="7620" marT="7620" marB="0" anchor="ctr"/>
                </a:tc>
                <a:extLst>
                  <a:ext uri="{0D108BD9-81ED-4DB2-BD59-A6C34878D82A}">
                    <a16:rowId xmlns:a16="http://schemas.microsoft.com/office/drawing/2014/main" val="3106103828"/>
                  </a:ext>
                </a:extLst>
              </a:tr>
            </a:tbl>
          </a:graphicData>
        </a:graphic>
      </p:graphicFrame>
      <p:sp>
        <p:nvSpPr>
          <p:cNvPr id="7" name="Textfeld 6"/>
          <p:cNvSpPr txBox="1"/>
          <p:nvPr/>
        </p:nvSpPr>
        <p:spPr>
          <a:xfrm>
            <a:off x="2495600" y="5584173"/>
            <a:ext cx="9217024" cy="246221"/>
          </a:xfrm>
          <a:prstGeom prst="rect">
            <a:avLst/>
          </a:prstGeom>
          <a:noFill/>
        </p:spPr>
        <p:txBody>
          <a:bodyPr wrap="square" rtlCol="0">
            <a:spAutoFit/>
          </a:bodyPr>
          <a:lstStyle/>
          <a:p>
            <a:pPr algn="l"/>
            <a:r>
              <a:rPr lang="de-DE" sz="1000" dirty="0"/>
              <a:t>Eurotransplant: statistics.eurotransplant.org:2072P_Germany_heart:23.01.2023:excluding </a:t>
            </a:r>
            <a:r>
              <a:rPr lang="de-DE" sz="1000" dirty="0" err="1"/>
              <a:t>organ</a:t>
            </a:r>
            <a:r>
              <a:rPr lang="de-DE" sz="1000" dirty="0"/>
              <a:t> </a:t>
            </a:r>
            <a:r>
              <a:rPr lang="de-DE" sz="1000" dirty="0" err="1"/>
              <a:t>combinations</a:t>
            </a:r>
            <a:endParaRPr lang="de-DE" sz="1000" dirty="0"/>
          </a:p>
        </p:txBody>
      </p:sp>
    </p:spTree>
    <p:extLst>
      <p:ext uri="{BB962C8B-B14F-4D97-AF65-F5344CB8AC3E}">
        <p14:creationId xmlns:p14="http://schemas.microsoft.com/office/powerpoint/2010/main" val="10290504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5505331" cy="390295"/>
          </a:xfrm>
        </p:spPr>
        <p:txBody>
          <a:bodyPr/>
          <a:lstStyle/>
          <a:p>
            <a:r>
              <a:rPr lang="de-DE" dirty="0"/>
              <a:t>Herztransplantation bei Kindern</a:t>
            </a:r>
          </a:p>
        </p:txBody>
      </p:sp>
      <p:sp>
        <p:nvSpPr>
          <p:cNvPr id="4" name="Textplatzhalter 3"/>
          <p:cNvSpPr>
            <a:spLocks noGrp="1"/>
          </p:cNvSpPr>
          <p:nvPr>
            <p:ph type="body" sz="quarter" idx="13"/>
          </p:nvPr>
        </p:nvSpPr>
        <p:spPr>
          <a:xfrm>
            <a:off x="874712" y="1047403"/>
            <a:ext cx="10787225" cy="344128"/>
          </a:xfrm>
        </p:spPr>
        <p:txBody>
          <a:bodyPr/>
          <a:lstStyle/>
          <a:p>
            <a:r>
              <a:rPr lang="de-DE" sz="2000" dirty="0"/>
              <a:t>Indikation zur </a:t>
            </a:r>
            <a:r>
              <a:rPr lang="de-DE" sz="2000" dirty="0" err="1"/>
              <a:t>HTx</a:t>
            </a:r>
            <a:r>
              <a:rPr lang="de-DE" sz="2000" dirty="0"/>
              <a:t> in Abhängigkeit von der Region (01/2005 – 06/2018)</a:t>
            </a:r>
          </a:p>
        </p:txBody>
      </p:sp>
      <p:graphicFrame>
        <p:nvGraphicFramePr>
          <p:cNvPr id="25" name="Content Placeholder 9"/>
          <p:cNvGraphicFramePr>
            <a:graphicFrameLocks noGrp="1"/>
          </p:cNvGraphicFramePr>
          <p:nvPr>
            <p:extLst>
              <p:ext uri="{D42A27DB-BD31-4B8C-83A1-F6EECF244321}">
                <p14:modId xmlns:p14="http://schemas.microsoft.com/office/powerpoint/2010/main" val="3087991791"/>
              </p:ext>
            </p:extLst>
          </p:nvPr>
        </p:nvGraphicFramePr>
        <p:xfrm>
          <a:off x="1703512" y="1555965"/>
          <a:ext cx="8640960" cy="4249299"/>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13"/>
          <p:cNvGrpSpPr/>
          <p:nvPr/>
        </p:nvGrpSpPr>
        <p:grpSpPr>
          <a:xfrm>
            <a:off x="0" y="5949280"/>
            <a:ext cx="4715932" cy="711200"/>
            <a:chOff x="2" y="6146784"/>
            <a:chExt cx="4715932" cy="711200"/>
          </a:xfrm>
        </p:grpSpPr>
        <p:grpSp>
          <p:nvGrpSpPr>
            <p:cNvPr id="27" name="Group 14"/>
            <p:cNvGrpSpPr/>
            <p:nvPr/>
          </p:nvGrpSpPr>
          <p:grpSpPr>
            <a:xfrm>
              <a:off x="2" y="6146784"/>
              <a:ext cx="4715932" cy="711200"/>
              <a:chOff x="1" y="6067776"/>
              <a:chExt cx="4952999" cy="790224"/>
            </a:xfrm>
          </p:grpSpPr>
          <p:pic>
            <p:nvPicPr>
              <p:cNvPr id="29" name="Picture 19"/>
              <p:cNvPicPr>
                <a:picLocks noChangeAspect="1"/>
              </p:cNvPicPr>
              <p:nvPr/>
            </p:nvPicPr>
            <p:blipFill>
              <a:blip r:embed="rId3" cstate="print"/>
              <a:stretch>
                <a:fillRect/>
              </a:stretch>
            </p:blipFill>
            <p:spPr>
              <a:xfrm>
                <a:off x="1" y="6172200"/>
                <a:ext cx="4952999" cy="685800"/>
              </a:xfrm>
              <a:prstGeom prst="rect">
                <a:avLst/>
              </a:prstGeom>
              <a:ln>
                <a:solidFill>
                  <a:srgbClr val="000000"/>
                </a:solidFill>
              </a:ln>
            </p:spPr>
          </p:pic>
          <p:sp>
            <p:nvSpPr>
              <p:cNvPr id="30"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4C"/>
                    </a:solidFill>
                    <a:effectLst/>
                    <a:uLnTx/>
                    <a:uFillTx/>
                    <a:latin typeface="Arial"/>
                    <a:ea typeface="+mn-ea"/>
                    <a:cs typeface="Arial"/>
                  </a:rPr>
                  <a:t>2019</a:t>
                </a:r>
              </a:p>
            </p:txBody>
          </p:sp>
        </p:grpSp>
        <p:sp>
          <p:nvSpPr>
            <p:cNvPr id="2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srgbClr val="00004C"/>
                  </a:solidFill>
                  <a:effectLst/>
                  <a:uLnTx/>
                  <a:uFillTx/>
                  <a:latin typeface="Arial"/>
                  <a:ea typeface="+mn-ea"/>
                  <a:cs typeface="Arial"/>
                </a:rPr>
                <a:t>JHLT</a:t>
              </a:r>
              <a:r>
                <a:rPr kumimoji="0" lang="en-US" sz="900" b="1" i="0" u="none" strike="noStrike" kern="1200" cap="none" spc="0" normalizeH="0" baseline="0" noProof="0" dirty="0">
                  <a:ln>
                    <a:noFill/>
                  </a:ln>
                  <a:solidFill>
                    <a:srgbClr val="00004C"/>
                  </a:solidFill>
                  <a:effectLst/>
                  <a:uLnTx/>
                  <a:uFillTx/>
                  <a:latin typeface="Arial"/>
                  <a:ea typeface="+mn-ea"/>
                  <a:cs typeface="Arial"/>
                </a:rPr>
                <a:t>. 2019 Oct; 38(10): 1015-1066</a:t>
              </a:r>
            </a:p>
          </p:txBody>
        </p:sp>
      </p:grpSp>
    </p:spTree>
    <p:extLst>
      <p:ext uri="{BB962C8B-B14F-4D97-AF65-F5344CB8AC3E}">
        <p14:creationId xmlns:p14="http://schemas.microsoft.com/office/powerpoint/2010/main" val="32145971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5505331" cy="390295"/>
          </a:xfrm>
        </p:spPr>
        <p:txBody>
          <a:bodyPr/>
          <a:lstStyle/>
          <a:p>
            <a:r>
              <a:rPr lang="de-DE" dirty="0"/>
              <a:t>Herztransplantation bei Kindern</a:t>
            </a:r>
          </a:p>
        </p:txBody>
      </p:sp>
      <p:sp>
        <p:nvSpPr>
          <p:cNvPr id="4" name="Textplatzhalter 3"/>
          <p:cNvSpPr>
            <a:spLocks noGrp="1"/>
          </p:cNvSpPr>
          <p:nvPr>
            <p:ph type="body" sz="quarter" idx="13"/>
          </p:nvPr>
        </p:nvSpPr>
        <p:spPr>
          <a:xfrm>
            <a:off x="874712" y="1047403"/>
            <a:ext cx="8602333" cy="282573"/>
          </a:xfrm>
        </p:spPr>
        <p:txBody>
          <a:bodyPr/>
          <a:lstStyle/>
          <a:p>
            <a:r>
              <a:rPr lang="de-DE" sz="1600" dirty="0"/>
              <a:t>Überleben in Abhängigkeit vom Alter bei </a:t>
            </a:r>
            <a:r>
              <a:rPr lang="de-DE" sz="1600" dirty="0" err="1"/>
              <a:t>HTx</a:t>
            </a:r>
            <a:r>
              <a:rPr lang="de-DE" sz="1600" dirty="0"/>
              <a:t> (</a:t>
            </a:r>
            <a:r>
              <a:rPr lang="de-DE" sz="1600" dirty="0" err="1"/>
              <a:t>HTx</a:t>
            </a:r>
            <a:r>
              <a:rPr lang="de-DE" sz="1600" dirty="0"/>
              <a:t>: 01/1992 – 06/2017)</a:t>
            </a: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graphicFrame>
        <p:nvGraphicFramePr>
          <p:cNvPr id="25" name="Content Placeholder 3"/>
          <p:cNvGraphicFramePr>
            <a:graphicFrameLocks noGrp="1"/>
          </p:cNvGraphicFramePr>
          <p:nvPr>
            <p:extLst>
              <p:ext uri="{D42A27DB-BD31-4B8C-83A1-F6EECF244321}">
                <p14:modId xmlns:p14="http://schemas.microsoft.com/office/powerpoint/2010/main" val="1030305884"/>
              </p:ext>
            </p:extLst>
          </p:nvPr>
        </p:nvGraphicFramePr>
        <p:xfrm>
          <a:off x="1991544" y="1433154"/>
          <a:ext cx="8106544" cy="4596260"/>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14"/>
          <p:cNvGrpSpPr/>
          <p:nvPr/>
        </p:nvGrpSpPr>
        <p:grpSpPr>
          <a:xfrm>
            <a:off x="9596" y="5935433"/>
            <a:ext cx="4715932" cy="711200"/>
            <a:chOff x="2" y="6146784"/>
            <a:chExt cx="4715932" cy="711200"/>
          </a:xfrm>
        </p:grpSpPr>
        <p:grpSp>
          <p:nvGrpSpPr>
            <p:cNvPr id="27" name="Group 19"/>
            <p:cNvGrpSpPr/>
            <p:nvPr/>
          </p:nvGrpSpPr>
          <p:grpSpPr>
            <a:xfrm>
              <a:off x="2" y="6146784"/>
              <a:ext cx="4715932" cy="711200"/>
              <a:chOff x="1" y="6067776"/>
              <a:chExt cx="4952999" cy="790224"/>
            </a:xfrm>
          </p:grpSpPr>
          <p:pic>
            <p:nvPicPr>
              <p:cNvPr id="29"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30"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b="1" dirty="0">
                    <a:latin typeface="Arial"/>
                    <a:cs typeface="Arial"/>
                  </a:rPr>
                  <a:t>2019</a:t>
                </a:r>
              </a:p>
            </p:txBody>
          </p:sp>
        </p:grpSp>
        <p:sp>
          <p:nvSpPr>
            <p:cNvPr id="2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err="1">
                  <a:latin typeface="Arial"/>
                  <a:cs typeface="Arial"/>
                </a:rPr>
                <a:t>JHLT</a:t>
              </a:r>
              <a:r>
                <a:rPr lang="en-US" sz="900" b="1" dirty="0">
                  <a:latin typeface="Arial"/>
                  <a:cs typeface="Arial"/>
                </a:rPr>
                <a:t>. 2019 Oct; 38(10): 1015-1066</a:t>
              </a:r>
            </a:p>
          </p:txBody>
        </p:sp>
      </p:grpSp>
    </p:spTree>
    <p:extLst>
      <p:ext uri="{BB962C8B-B14F-4D97-AF65-F5344CB8AC3E}">
        <p14:creationId xmlns:p14="http://schemas.microsoft.com/office/powerpoint/2010/main" val="15913117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5505331" cy="390295"/>
          </a:xfrm>
        </p:spPr>
        <p:txBody>
          <a:bodyPr/>
          <a:lstStyle/>
          <a:p>
            <a:r>
              <a:rPr lang="de-DE" dirty="0"/>
              <a:t>Herztransplantation bei Kindern</a:t>
            </a:r>
          </a:p>
        </p:txBody>
      </p:sp>
      <p:sp>
        <p:nvSpPr>
          <p:cNvPr id="4" name="Textplatzhalter 3"/>
          <p:cNvSpPr>
            <a:spLocks noGrp="1"/>
          </p:cNvSpPr>
          <p:nvPr>
            <p:ph type="body" sz="quarter" idx="13"/>
          </p:nvPr>
        </p:nvSpPr>
        <p:spPr>
          <a:xfrm>
            <a:off x="874712" y="1047403"/>
            <a:ext cx="10650970" cy="282573"/>
          </a:xfrm>
        </p:spPr>
        <p:txBody>
          <a:bodyPr/>
          <a:lstStyle/>
          <a:p>
            <a:r>
              <a:rPr lang="de-DE" sz="1600" dirty="0"/>
              <a:t>1-Jahresüberleben in Abhängigkeit von der Region und dem Zeitpunkt der Transplantation</a:t>
            </a:r>
          </a:p>
        </p:txBody>
      </p:sp>
      <p:sp>
        <p:nvSpPr>
          <p:cNvPr id="32" name="TextBox 3"/>
          <p:cNvSpPr txBox="1"/>
          <p:nvPr/>
        </p:nvSpPr>
        <p:spPr>
          <a:xfrm>
            <a:off x="5582419" y="5603051"/>
            <a:ext cx="923391" cy="3867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err="1">
                <a:solidFill>
                  <a:srgbClr val="0070C0"/>
                </a:solidFill>
              </a:rPr>
              <a:t>Nordamerika</a:t>
            </a:r>
            <a:endParaRPr lang="en-US" sz="1600" b="1" dirty="0">
              <a:solidFill>
                <a:srgbClr val="0070C0"/>
              </a:solidFill>
            </a:endParaRPr>
          </a:p>
        </p:txBody>
      </p:sp>
      <p:sp>
        <p:nvSpPr>
          <p:cNvPr id="33" name="TextBox 3"/>
          <p:cNvSpPr txBox="1"/>
          <p:nvPr/>
        </p:nvSpPr>
        <p:spPr>
          <a:xfrm>
            <a:off x="9796854" y="5604645"/>
            <a:ext cx="923391" cy="3867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err="1">
                <a:solidFill>
                  <a:srgbClr val="0070C0"/>
                </a:solidFill>
              </a:rPr>
              <a:t>Andere</a:t>
            </a:r>
            <a:endParaRPr lang="en-US" sz="1600" b="1" dirty="0">
              <a:solidFill>
                <a:srgbClr val="0070C0"/>
              </a:solidFill>
            </a:endParaRP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grpSp>
        <p:nvGrpSpPr>
          <p:cNvPr id="40" name="Group 13"/>
          <p:cNvGrpSpPr/>
          <p:nvPr/>
        </p:nvGrpSpPr>
        <p:grpSpPr>
          <a:xfrm>
            <a:off x="26600" y="5897264"/>
            <a:ext cx="4642245" cy="700088"/>
            <a:chOff x="2" y="6146784"/>
            <a:chExt cx="4715932" cy="711200"/>
          </a:xfrm>
        </p:grpSpPr>
        <p:grpSp>
          <p:nvGrpSpPr>
            <p:cNvPr id="42" name="Group 14"/>
            <p:cNvGrpSpPr/>
            <p:nvPr/>
          </p:nvGrpSpPr>
          <p:grpSpPr>
            <a:xfrm>
              <a:off x="2" y="6146784"/>
              <a:ext cx="4715932" cy="711200"/>
              <a:chOff x="1" y="6067776"/>
              <a:chExt cx="4952999" cy="790224"/>
            </a:xfrm>
          </p:grpSpPr>
          <p:pic>
            <p:nvPicPr>
              <p:cNvPr id="44"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45" name="logo_year"/>
              <p:cNvSpPr txBox="1"/>
              <p:nvPr/>
            </p:nvSpPr>
            <p:spPr>
              <a:xfrm>
                <a:off x="2971800" y="6067776"/>
                <a:ext cx="1885813" cy="463275"/>
              </a:xfrm>
              <a:prstGeom prst="rect">
                <a:avLst/>
              </a:prstGeom>
              <a:noFill/>
              <a:ln>
                <a:noFill/>
              </a:ln>
            </p:spPr>
            <p:txBody>
              <a:bodyPr wrap="square" rtlCol="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defTabSz="950519"/>
                <a:r>
                  <a:rPr lang="en-US" sz="2067" b="1" dirty="0">
                    <a:latin typeface="Arial"/>
                    <a:cs typeface="Arial"/>
                  </a:rPr>
                  <a:t>2021</a:t>
                </a:r>
              </a:p>
            </p:txBody>
          </p:sp>
        </p:grpSp>
        <p:sp>
          <p:nvSpPr>
            <p:cNvPr id="43" name="logo_citation"/>
            <p:cNvSpPr txBox="1"/>
            <p:nvPr/>
          </p:nvSpPr>
          <p:spPr>
            <a:xfrm>
              <a:off x="2766436" y="6605202"/>
              <a:ext cx="1938528" cy="231549"/>
            </a:xfrm>
            <a:prstGeom prst="rect">
              <a:avLst/>
            </a:prstGeom>
            <a:noFill/>
            <a:ln>
              <a:solidFill>
                <a:srgbClr val="FFFFFF"/>
              </a:solidFill>
            </a:ln>
          </p:spPr>
          <p:txBody>
            <a:bodyPr wrap="square" lIns="27004" tIns="45006"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defTabSz="950519"/>
              <a:r>
                <a:rPr lang="en-US" sz="886" b="1" dirty="0">
                  <a:latin typeface="Arial"/>
                  <a:cs typeface="Arial"/>
                </a:rPr>
                <a:t> </a:t>
              </a:r>
            </a:p>
          </p:txBody>
        </p:sp>
      </p:grpSp>
      <p:sp>
        <p:nvSpPr>
          <p:cNvPr id="41" name="logo_citation"/>
          <p:cNvSpPr txBox="1"/>
          <p:nvPr/>
        </p:nvSpPr>
        <p:spPr>
          <a:xfrm>
            <a:off x="2734663" y="6354428"/>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latin typeface="Arial"/>
                <a:cs typeface="Arial"/>
              </a:rPr>
              <a:t>JHLT. 2021 Oct; 40(10): 1023-1072</a:t>
            </a:r>
          </a:p>
        </p:txBody>
      </p:sp>
      <p:graphicFrame>
        <p:nvGraphicFramePr>
          <p:cNvPr id="16" name="Content Placeholder 3"/>
          <p:cNvGraphicFramePr>
            <a:graphicFrameLocks/>
          </p:cNvGraphicFramePr>
          <p:nvPr>
            <p:extLst>
              <p:ext uri="{D42A27DB-BD31-4B8C-83A1-F6EECF244321}">
                <p14:modId xmlns:p14="http://schemas.microsoft.com/office/powerpoint/2010/main" val="2004972972"/>
              </p:ext>
            </p:extLst>
          </p:nvPr>
        </p:nvGraphicFramePr>
        <p:xfrm>
          <a:off x="-96688" y="1753644"/>
          <a:ext cx="11455401" cy="45299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3"/>
          <p:cNvGraphicFramePr>
            <a:graphicFrameLocks/>
          </p:cNvGraphicFramePr>
          <p:nvPr>
            <p:extLst>
              <p:ext uri="{D42A27DB-BD31-4B8C-83A1-F6EECF244321}">
                <p14:modId xmlns:p14="http://schemas.microsoft.com/office/powerpoint/2010/main" val="1330516184"/>
              </p:ext>
            </p:extLst>
          </p:nvPr>
        </p:nvGraphicFramePr>
        <p:xfrm>
          <a:off x="4271197" y="2320434"/>
          <a:ext cx="3982178" cy="32277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3"/>
          <p:cNvGraphicFramePr>
            <a:graphicFrameLocks/>
          </p:cNvGraphicFramePr>
          <p:nvPr>
            <p:extLst>
              <p:ext uri="{D42A27DB-BD31-4B8C-83A1-F6EECF244321}">
                <p14:modId xmlns:p14="http://schemas.microsoft.com/office/powerpoint/2010/main" val="1396243752"/>
              </p:ext>
            </p:extLst>
          </p:nvPr>
        </p:nvGraphicFramePr>
        <p:xfrm>
          <a:off x="8253375" y="2138715"/>
          <a:ext cx="4369514" cy="38156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93366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78316089968349735557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2636912"/>
            <a:ext cx="4813003" cy="383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4458598804499436093092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128" y="908720"/>
            <a:ext cx="3456384" cy="407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image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68" y="1112912"/>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el 14"/>
          <p:cNvSpPr>
            <a:spLocks noGrp="1"/>
          </p:cNvSpPr>
          <p:nvPr>
            <p:ph type="title"/>
          </p:nvPr>
        </p:nvSpPr>
        <p:spPr>
          <a:xfrm>
            <a:off x="874712" y="656692"/>
            <a:ext cx="6973682" cy="390295"/>
          </a:xfrm>
        </p:spPr>
        <p:txBody>
          <a:bodyPr/>
          <a:lstStyle/>
          <a:p>
            <a:r>
              <a:rPr lang="de-DE" dirty="0"/>
              <a:t>Namibia – Kindergarten und Mülldeponie</a:t>
            </a:r>
          </a:p>
        </p:txBody>
      </p:sp>
      <p:sp>
        <p:nvSpPr>
          <p:cNvPr id="16" name="Inhaltsplatzhalter 15"/>
          <p:cNvSpPr>
            <a:spLocks noGrp="1"/>
          </p:cNvSpPr>
          <p:nvPr>
            <p:ph idx="1"/>
          </p:nvPr>
        </p:nvSpPr>
        <p:spPr/>
        <p:txBody>
          <a:bodyPr/>
          <a:lstStyle/>
          <a:p>
            <a:endParaRPr lang="de-DE" dirty="0"/>
          </a:p>
        </p:txBody>
      </p:sp>
    </p:spTree>
    <p:extLst>
      <p:ext uri="{BB962C8B-B14F-4D97-AF65-F5344CB8AC3E}">
        <p14:creationId xmlns:p14="http://schemas.microsoft.com/office/powerpoint/2010/main" val="25744324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491975"/>
            <a:ext cx="8823547" cy="390295"/>
          </a:xfrm>
        </p:spPr>
        <p:txBody>
          <a:bodyPr/>
          <a:lstStyle/>
          <a:p>
            <a:r>
              <a:rPr lang="de-DE" dirty="0"/>
              <a:t>Herztransplantation bei Kindern - Langzeitprobleme</a:t>
            </a:r>
          </a:p>
        </p:txBody>
      </p:sp>
      <p:sp>
        <p:nvSpPr>
          <p:cNvPr id="4" name="Textplatzhalter 3"/>
          <p:cNvSpPr>
            <a:spLocks noGrp="1"/>
          </p:cNvSpPr>
          <p:nvPr>
            <p:ph type="body" sz="quarter" idx="13"/>
          </p:nvPr>
        </p:nvSpPr>
        <p:spPr>
          <a:xfrm>
            <a:off x="874712" y="867654"/>
            <a:ext cx="6678729" cy="590349"/>
          </a:xfrm>
        </p:spPr>
        <p:txBody>
          <a:bodyPr/>
          <a:lstStyle/>
          <a:p>
            <a:r>
              <a:rPr lang="de-DE" sz="1800" dirty="0"/>
              <a:t>Inzidenz der häufigsten Todesursachen nach </a:t>
            </a:r>
            <a:r>
              <a:rPr lang="de-DE" sz="1800" dirty="0" err="1"/>
              <a:t>HTx</a:t>
            </a:r>
            <a:r>
              <a:rPr lang="de-DE" sz="1800" dirty="0"/>
              <a:t> </a:t>
            </a:r>
          </a:p>
          <a:p>
            <a:r>
              <a:rPr lang="de-DE" sz="1800" dirty="0"/>
              <a:t>(Todesfälle 01/2005 – 06/2018)</a:t>
            </a: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grpSp>
        <p:nvGrpSpPr>
          <p:cNvPr id="26" name="Group 14"/>
          <p:cNvGrpSpPr/>
          <p:nvPr/>
        </p:nvGrpSpPr>
        <p:grpSpPr>
          <a:xfrm>
            <a:off x="9596" y="5935433"/>
            <a:ext cx="4715932" cy="711200"/>
            <a:chOff x="2" y="6146784"/>
            <a:chExt cx="4715932" cy="711200"/>
          </a:xfrm>
        </p:grpSpPr>
        <p:grpSp>
          <p:nvGrpSpPr>
            <p:cNvPr id="27" name="Group 19"/>
            <p:cNvGrpSpPr/>
            <p:nvPr/>
          </p:nvGrpSpPr>
          <p:grpSpPr>
            <a:xfrm>
              <a:off x="2" y="6146784"/>
              <a:ext cx="4715932" cy="711200"/>
              <a:chOff x="1" y="6067776"/>
              <a:chExt cx="4952999" cy="790224"/>
            </a:xfrm>
          </p:grpSpPr>
          <p:pic>
            <p:nvPicPr>
              <p:cNvPr id="29" name="Picture 2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30"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b="1" dirty="0">
                    <a:latin typeface="Arial"/>
                    <a:cs typeface="Arial"/>
                  </a:rPr>
                  <a:t>2019</a:t>
                </a:r>
              </a:p>
            </p:txBody>
          </p:sp>
        </p:grpSp>
        <p:sp>
          <p:nvSpPr>
            <p:cNvPr id="2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err="1">
                  <a:latin typeface="Arial"/>
                  <a:cs typeface="Arial"/>
                </a:rPr>
                <a:t>JHLT</a:t>
              </a:r>
              <a:r>
                <a:rPr lang="en-US" sz="900" b="1" dirty="0">
                  <a:latin typeface="Arial"/>
                  <a:cs typeface="Arial"/>
                </a:rPr>
                <a:t>. 2019 Oct; 38(10): 1015-1066</a:t>
              </a:r>
            </a:p>
          </p:txBody>
        </p:sp>
      </p:grpSp>
      <p:graphicFrame>
        <p:nvGraphicFramePr>
          <p:cNvPr id="13" name="Object 3"/>
          <p:cNvGraphicFramePr>
            <a:graphicFrameLocks noGrp="1" noChangeAspect="1"/>
          </p:cNvGraphicFramePr>
          <p:nvPr>
            <p:extLst>
              <p:ext uri="{D42A27DB-BD31-4B8C-83A1-F6EECF244321}">
                <p14:modId xmlns:p14="http://schemas.microsoft.com/office/powerpoint/2010/main" val="4216761218"/>
              </p:ext>
            </p:extLst>
          </p:nvPr>
        </p:nvGraphicFramePr>
        <p:xfrm>
          <a:off x="2207568" y="1411784"/>
          <a:ext cx="8185224" cy="4401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64131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8823547" cy="390295"/>
          </a:xfrm>
        </p:spPr>
        <p:txBody>
          <a:bodyPr/>
          <a:lstStyle/>
          <a:p>
            <a:r>
              <a:rPr lang="de-DE" dirty="0"/>
              <a:t>Herztransplantation bei Kindern - Langzeitprobleme</a:t>
            </a:r>
          </a:p>
        </p:txBody>
      </p:sp>
      <p:sp>
        <p:nvSpPr>
          <p:cNvPr id="4" name="Textplatzhalter 3"/>
          <p:cNvSpPr>
            <a:spLocks noGrp="1"/>
          </p:cNvSpPr>
          <p:nvPr>
            <p:ph type="body" sz="quarter" idx="13"/>
          </p:nvPr>
        </p:nvSpPr>
        <p:spPr>
          <a:xfrm>
            <a:off x="874712" y="1047403"/>
            <a:ext cx="7081082" cy="590349"/>
          </a:xfrm>
        </p:spPr>
        <p:txBody>
          <a:bodyPr/>
          <a:lstStyle/>
          <a:p>
            <a:r>
              <a:rPr lang="de-DE" sz="1800" dirty="0"/>
              <a:t>Freiheit von einer </a:t>
            </a:r>
            <a:r>
              <a:rPr lang="de-DE" sz="1800" dirty="0" err="1"/>
              <a:t>Transplantatvaskulopathie</a:t>
            </a:r>
            <a:r>
              <a:rPr lang="de-DE" sz="1800" dirty="0"/>
              <a:t> </a:t>
            </a:r>
          </a:p>
          <a:p>
            <a:r>
              <a:rPr lang="de-DE" sz="1800" dirty="0"/>
              <a:t>in Abhängigkeit vom Alter (</a:t>
            </a:r>
            <a:r>
              <a:rPr lang="de-DE" sz="1800" dirty="0" err="1"/>
              <a:t>HTx</a:t>
            </a:r>
            <a:r>
              <a:rPr lang="de-DE" sz="1800" dirty="0"/>
              <a:t> 01/2005 – 06/2017)</a:t>
            </a: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grpSp>
        <p:nvGrpSpPr>
          <p:cNvPr id="26" name="Group 14"/>
          <p:cNvGrpSpPr/>
          <p:nvPr/>
        </p:nvGrpSpPr>
        <p:grpSpPr>
          <a:xfrm>
            <a:off x="9596" y="5935433"/>
            <a:ext cx="4715932" cy="711200"/>
            <a:chOff x="2" y="6146784"/>
            <a:chExt cx="4715932" cy="711200"/>
          </a:xfrm>
        </p:grpSpPr>
        <p:grpSp>
          <p:nvGrpSpPr>
            <p:cNvPr id="27" name="Group 19"/>
            <p:cNvGrpSpPr/>
            <p:nvPr/>
          </p:nvGrpSpPr>
          <p:grpSpPr>
            <a:xfrm>
              <a:off x="2" y="6146784"/>
              <a:ext cx="4715932" cy="711200"/>
              <a:chOff x="1" y="6067776"/>
              <a:chExt cx="4952999" cy="790224"/>
            </a:xfrm>
          </p:grpSpPr>
          <p:pic>
            <p:nvPicPr>
              <p:cNvPr id="29" name="Picture 2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30"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b="1" dirty="0">
                    <a:latin typeface="Arial"/>
                    <a:cs typeface="Arial"/>
                  </a:rPr>
                  <a:t>2019</a:t>
                </a:r>
              </a:p>
            </p:txBody>
          </p:sp>
        </p:grpSp>
        <p:sp>
          <p:nvSpPr>
            <p:cNvPr id="2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err="1">
                  <a:latin typeface="Arial"/>
                  <a:cs typeface="Arial"/>
                </a:rPr>
                <a:t>JHLT</a:t>
              </a:r>
              <a:r>
                <a:rPr lang="en-US" sz="900" b="1" dirty="0">
                  <a:latin typeface="Arial"/>
                  <a:cs typeface="Arial"/>
                </a:rPr>
                <a:t>. 2019 Oct; 38(10): 1015-1066</a:t>
              </a:r>
            </a:p>
          </p:txBody>
        </p:sp>
      </p:grpSp>
      <p:graphicFrame>
        <p:nvGraphicFramePr>
          <p:cNvPr id="11" name="Content Placeholder 3"/>
          <p:cNvGraphicFramePr>
            <a:graphicFrameLocks noGrp="1"/>
          </p:cNvGraphicFramePr>
          <p:nvPr>
            <p:extLst>
              <p:ext uri="{D42A27DB-BD31-4B8C-83A1-F6EECF244321}">
                <p14:modId xmlns:p14="http://schemas.microsoft.com/office/powerpoint/2010/main" val="3498216850"/>
              </p:ext>
            </p:extLst>
          </p:nvPr>
        </p:nvGraphicFramePr>
        <p:xfrm>
          <a:off x="2207568" y="1694772"/>
          <a:ext cx="8640960" cy="4470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89825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8823547" cy="390295"/>
          </a:xfrm>
        </p:spPr>
        <p:txBody>
          <a:bodyPr/>
          <a:lstStyle/>
          <a:p>
            <a:r>
              <a:rPr lang="de-DE" dirty="0"/>
              <a:t>Herztransplantation bei Kindern - Langzeitprobleme</a:t>
            </a:r>
          </a:p>
        </p:txBody>
      </p:sp>
      <p:sp>
        <p:nvSpPr>
          <p:cNvPr id="4" name="Textplatzhalter 3"/>
          <p:cNvSpPr>
            <a:spLocks noGrp="1"/>
          </p:cNvSpPr>
          <p:nvPr>
            <p:ph type="body" sz="quarter" idx="13"/>
          </p:nvPr>
        </p:nvSpPr>
        <p:spPr>
          <a:xfrm>
            <a:off x="874712" y="1047403"/>
            <a:ext cx="3185785" cy="390295"/>
          </a:xfrm>
        </p:spPr>
        <p:txBody>
          <a:bodyPr/>
          <a:lstStyle/>
          <a:p>
            <a:r>
              <a:rPr lang="de-DE" dirty="0"/>
              <a:t>Niereninsuffizienz</a:t>
            </a:r>
          </a:p>
        </p:txBody>
      </p:sp>
      <p:sp>
        <p:nvSpPr>
          <p:cNvPr id="7" name="Textplatzhalter 6"/>
          <p:cNvSpPr>
            <a:spLocks noGrp="1"/>
          </p:cNvSpPr>
          <p:nvPr>
            <p:ph type="body" sz="quarter" idx="14"/>
          </p:nvPr>
        </p:nvSpPr>
        <p:spPr/>
        <p:txBody>
          <a:bodyPr/>
          <a:lstStyle/>
          <a:p>
            <a:endParaRPr lang="de-DE" dirty="0"/>
          </a:p>
        </p:txBody>
      </p:sp>
      <p:sp>
        <p:nvSpPr>
          <p:cNvPr id="3" name="Inhaltsplatzhalter 2"/>
          <p:cNvSpPr>
            <a:spLocks noGrp="1"/>
          </p:cNvSpPr>
          <p:nvPr>
            <p:ph idx="4294967295"/>
          </p:nvPr>
        </p:nvSpPr>
        <p:spPr>
          <a:xfrm>
            <a:off x="874712" y="1705818"/>
            <a:ext cx="10801350" cy="4656138"/>
          </a:xfrm>
        </p:spPr>
        <p:txBody>
          <a:bodyPr/>
          <a:lstStyle/>
          <a:p>
            <a:pPr marL="0" indent="0">
              <a:buNone/>
            </a:pPr>
            <a:endParaRPr lang="de-DE" dirty="0">
              <a:solidFill>
                <a:srgbClr val="006C3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3255272783"/>
              </p:ext>
            </p:extLst>
          </p:nvPr>
        </p:nvGraphicFramePr>
        <p:xfrm>
          <a:off x="2135560" y="2204864"/>
          <a:ext cx="7776864" cy="41239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3143672" y="6474822"/>
            <a:ext cx="6120680" cy="338554"/>
          </a:xfrm>
          <a:prstGeom prst="rect">
            <a:avLst/>
          </a:prstGeom>
          <a:noFill/>
        </p:spPr>
        <p:txBody>
          <a:bodyPr wrap="square" rtlCol="0">
            <a:spAutoFit/>
          </a:bodyPr>
          <a:lstStyle/>
          <a:p>
            <a:r>
              <a:rPr lang="de-DE" sz="800" dirty="0">
                <a:latin typeface="Lucida Sans Unicode" pitchFamily="34" charset="0"/>
                <a:cs typeface="Lucida Sans Unicode" pitchFamily="34" charset="0"/>
              </a:rPr>
              <a:t>[modifiziert nach ISHLT – International </a:t>
            </a:r>
            <a:r>
              <a:rPr lang="de-DE" sz="800" dirty="0" err="1">
                <a:latin typeface="Lucida Sans Unicode" pitchFamily="34" charset="0"/>
                <a:cs typeface="Lucida Sans Unicode" pitchFamily="34" charset="0"/>
              </a:rPr>
              <a:t>society</a:t>
            </a:r>
            <a:r>
              <a:rPr lang="de-DE" sz="800" dirty="0">
                <a:latin typeface="Lucida Sans Unicode" pitchFamily="34" charset="0"/>
                <a:cs typeface="Lucida Sans Unicode" pitchFamily="34" charset="0"/>
              </a:rPr>
              <a:t> for </a:t>
            </a:r>
            <a:r>
              <a:rPr lang="de-DE" sz="800" dirty="0" err="1">
                <a:latin typeface="Lucida Sans Unicode" pitchFamily="34" charset="0"/>
                <a:cs typeface="Lucida Sans Unicode" pitchFamily="34" charset="0"/>
              </a:rPr>
              <a:t>heart</a:t>
            </a:r>
            <a:r>
              <a:rPr lang="de-DE" sz="800" dirty="0">
                <a:latin typeface="Lucida Sans Unicode" pitchFamily="34" charset="0"/>
                <a:cs typeface="Lucida Sans Unicode" pitchFamily="34" charset="0"/>
              </a:rPr>
              <a:t> </a:t>
            </a:r>
            <a:r>
              <a:rPr lang="de-DE" sz="800" dirty="0" err="1">
                <a:latin typeface="Lucida Sans Unicode" pitchFamily="34" charset="0"/>
                <a:cs typeface="Lucida Sans Unicode" pitchFamily="34" charset="0"/>
              </a:rPr>
              <a:t>and</a:t>
            </a:r>
            <a:r>
              <a:rPr lang="de-DE" sz="800" dirty="0">
                <a:latin typeface="Lucida Sans Unicode" pitchFamily="34" charset="0"/>
                <a:cs typeface="Lucida Sans Unicode" pitchFamily="34" charset="0"/>
              </a:rPr>
              <a:t> </a:t>
            </a:r>
            <a:r>
              <a:rPr lang="de-DE" sz="800" dirty="0" err="1">
                <a:latin typeface="Lucida Sans Unicode" pitchFamily="34" charset="0"/>
                <a:cs typeface="Lucida Sans Unicode" pitchFamily="34" charset="0"/>
              </a:rPr>
              <a:t>lung</a:t>
            </a:r>
            <a:r>
              <a:rPr lang="de-DE" sz="800" dirty="0">
                <a:latin typeface="Lucida Sans Unicode" pitchFamily="34" charset="0"/>
                <a:cs typeface="Lucida Sans Unicode" pitchFamily="34" charset="0"/>
              </a:rPr>
              <a:t> </a:t>
            </a:r>
            <a:r>
              <a:rPr lang="de-DE" sz="800" dirty="0" err="1">
                <a:latin typeface="Lucida Sans Unicode" pitchFamily="34" charset="0"/>
                <a:cs typeface="Lucida Sans Unicode" pitchFamily="34" charset="0"/>
              </a:rPr>
              <a:t>transplantation</a:t>
            </a:r>
            <a:r>
              <a:rPr lang="de-DE" sz="800" dirty="0">
                <a:latin typeface="Lucida Sans Unicode" pitchFamily="34" charset="0"/>
                <a:cs typeface="Lucida Sans Unicode" pitchFamily="34" charset="0"/>
              </a:rPr>
              <a:t> </a:t>
            </a:r>
            <a:r>
              <a:rPr lang="en-US" sz="800" dirty="0">
                <a:latin typeface="Lucida Sans Unicode" pitchFamily="34" charset="0"/>
                <a:cs typeface="Lucida Sans Unicode" pitchFamily="34" charset="0"/>
              </a:rPr>
              <a:t>JHLT. 2014 Oct; 33(10): 985-995]</a:t>
            </a:r>
          </a:p>
          <a:p>
            <a:endParaRPr lang="en-US" sz="8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42608621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a:solidFill>
                  <a:srgbClr val="006C30"/>
                </a:solidFill>
              </a:rPr>
              <a:t>Probleme nach Transplantation</a:t>
            </a:r>
          </a:p>
          <a:p>
            <a:pPr marL="0" indent="0">
              <a:buNone/>
            </a:pPr>
            <a:r>
              <a:rPr lang="de-DE" sz="1600" dirty="0"/>
              <a:t>Niereninsuffizienz</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7" b="8254"/>
          <a:stretch/>
        </p:blipFill>
        <p:spPr bwMode="auto">
          <a:xfrm>
            <a:off x="3431704" y="2617422"/>
            <a:ext cx="5400601" cy="39227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342918" y="6540152"/>
            <a:ext cx="3697299" cy="215444"/>
          </a:xfrm>
          <a:prstGeom prst="rect">
            <a:avLst/>
          </a:prstGeom>
          <a:noFill/>
        </p:spPr>
        <p:txBody>
          <a:bodyPr wrap="square" rtlCol="0">
            <a:spAutoFit/>
          </a:bodyPr>
          <a:lstStyle/>
          <a:p>
            <a:r>
              <a:rPr lang="de-DE" sz="800" dirty="0">
                <a:latin typeface="Lucida Sans Unicode" pitchFamily="34" charset="0"/>
                <a:cs typeface="Lucida Sans Unicode" pitchFamily="34" charset="0"/>
              </a:rPr>
              <a:t>[</a:t>
            </a:r>
            <a:r>
              <a:rPr lang="de-DE" sz="800" dirty="0" err="1">
                <a:latin typeface="Lucida Sans Unicode" pitchFamily="34" charset="0"/>
                <a:cs typeface="Lucida Sans Unicode" pitchFamily="34" charset="0"/>
              </a:rPr>
              <a:t>nephrotox</a:t>
            </a:r>
            <a:r>
              <a:rPr lang="de-DE" sz="800" dirty="0">
                <a:latin typeface="Lucida Sans Unicode" pitchFamily="34" charset="0"/>
                <a:cs typeface="Lucida Sans Unicode" pitchFamily="34" charset="0"/>
              </a:rPr>
              <a:t>. Calcineurininhibitor </a:t>
            </a:r>
            <a:r>
              <a:rPr lang="de-DE" sz="800" dirty="0" err="1">
                <a:latin typeface="Lucida Sans Unicode" pitchFamily="34" charset="0"/>
                <a:cs typeface="Lucida Sans Unicode" pitchFamily="34" charset="0"/>
              </a:rPr>
              <a:t>nephrotoxicity</a:t>
            </a:r>
            <a:r>
              <a:rPr lang="de-DE" sz="800" dirty="0">
                <a:latin typeface="Lucida Sans Unicode" pitchFamily="34" charset="0"/>
                <a:cs typeface="Lucida Sans Unicode" pitchFamily="34" charset="0"/>
              </a:rPr>
              <a:t> M.J. </a:t>
            </a:r>
            <a:r>
              <a:rPr lang="de-DE" sz="800" dirty="0" err="1">
                <a:latin typeface="Lucida Sans Unicode" pitchFamily="34" charset="0"/>
                <a:cs typeface="Lucida Sans Unicode" pitchFamily="34" charset="0"/>
              </a:rPr>
              <a:t>Mihatsch</a:t>
            </a:r>
            <a:r>
              <a:rPr lang="de-DE" sz="800" dirty="0">
                <a:latin typeface="Lucida Sans Unicode" pitchFamily="34" charset="0"/>
                <a:cs typeface="Lucida Sans Unicode" pitchFamily="34" charset="0"/>
              </a:rPr>
              <a:t>]</a:t>
            </a:r>
            <a:endParaRPr lang="en-US" sz="8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23189450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8823547" cy="390295"/>
          </a:xfrm>
        </p:spPr>
        <p:txBody>
          <a:bodyPr/>
          <a:lstStyle/>
          <a:p>
            <a:r>
              <a:rPr lang="de-DE" dirty="0"/>
              <a:t>Herztransplantation bei Kindern - Langzeitprobleme</a:t>
            </a:r>
          </a:p>
        </p:txBody>
      </p:sp>
      <p:sp>
        <p:nvSpPr>
          <p:cNvPr id="4" name="Textplatzhalter 3"/>
          <p:cNvSpPr>
            <a:spLocks noGrp="1"/>
          </p:cNvSpPr>
          <p:nvPr>
            <p:ph type="body" sz="quarter" idx="13"/>
          </p:nvPr>
        </p:nvSpPr>
        <p:spPr>
          <a:xfrm>
            <a:off x="874712" y="1047403"/>
            <a:ext cx="1986739" cy="390295"/>
          </a:xfrm>
        </p:spPr>
        <p:txBody>
          <a:bodyPr/>
          <a:lstStyle/>
          <a:p>
            <a:r>
              <a:rPr lang="de-DE" dirty="0"/>
              <a:t>Malignome</a:t>
            </a:r>
          </a:p>
        </p:txBody>
      </p:sp>
      <p:sp>
        <p:nvSpPr>
          <p:cNvPr id="7" name="Textplatzhalter 6"/>
          <p:cNvSpPr>
            <a:spLocks noGrp="1"/>
          </p:cNvSpPr>
          <p:nvPr>
            <p:ph type="body" sz="quarter" idx="14"/>
          </p:nvPr>
        </p:nvSpPr>
        <p:spPr/>
        <p:txBody>
          <a:bodyPr/>
          <a:lstStyle/>
          <a:p>
            <a:endParaRPr lang="de-DE"/>
          </a:p>
        </p:txBody>
      </p:sp>
      <p:sp>
        <p:nvSpPr>
          <p:cNvPr id="3" name="Inhaltsplatzhalter 2"/>
          <p:cNvSpPr>
            <a:spLocks noGrp="1"/>
          </p:cNvSpPr>
          <p:nvPr>
            <p:ph idx="4294967295"/>
          </p:nvPr>
        </p:nvSpPr>
        <p:spPr>
          <a:xfrm>
            <a:off x="1390650" y="1689100"/>
            <a:ext cx="10801350" cy="4656138"/>
          </a:xfrm>
        </p:spPr>
        <p:txBody>
          <a:bodyPr/>
          <a:lstStyle/>
          <a:p>
            <a:pPr marL="0" indent="0">
              <a:buNone/>
            </a:pPr>
            <a:endParaRPr lang="de-DE" dirty="0">
              <a:solidFill>
                <a:srgbClr val="006C30"/>
              </a:solidFill>
            </a:endParaRPr>
          </a:p>
        </p:txBody>
      </p:sp>
      <p:sp>
        <p:nvSpPr>
          <p:cNvPr id="6" name="Textfeld 5"/>
          <p:cNvSpPr txBox="1"/>
          <p:nvPr/>
        </p:nvSpPr>
        <p:spPr>
          <a:xfrm>
            <a:off x="3143672" y="6474822"/>
            <a:ext cx="6120680" cy="338554"/>
          </a:xfrm>
          <a:prstGeom prst="rect">
            <a:avLst/>
          </a:prstGeom>
          <a:noFill/>
        </p:spPr>
        <p:txBody>
          <a:bodyPr wrap="square" rtlCol="0">
            <a:spAutoFit/>
          </a:bodyPr>
          <a:lstStyle/>
          <a:p>
            <a:r>
              <a:rPr lang="de-DE" sz="800" dirty="0">
                <a:latin typeface="Lucida Sans Unicode" pitchFamily="34" charset="0"/>
                <a:cs typeface="Lucida Sans Unicode" pitchFamily="34" charset="0"/>
              </a:rPr>
              <a:t>[modifiziert nach ISHLT – International </a:t>
            </a:r>
            <a:r>
              <a:rPr lang="de-DE" sz="800" dirty="0" err="1">
                <a:latin typeface="Lucida Sans Unicode" pitchFamily="34" charset="0"/>
                <a:cs typeface="Lucida Sans Unicode" pitchFamily="34" charset="0"/>
              </a:rPr>
              <a:t>society</a:t>
            </a:r>
            <a:r>
              <a:rPr lang="de-DE" sz="800" dirty="0">
                <a:latin typeface="Lucida Sans Unicode" pitchFamily="34" charset="0"/>
                <a:cs typeface="Lucida Sans Unicode" pitchFamily="34" charset="0"/>
              </a:rPr>
              <a:t> for </a:t>
            </a:r>
            <a:r>
              <a:rPr lang="de-DE" sz="800" dirty="0" err="1">
                <a:latin typeface="Lucida Sans Unicode" pitchFamily="34" charset="0"/>
                <a:cs typeface="Lucida Sans Unicode" pitchFamily="34" charset="0"/>
              </a:rPr>
              <a:t>heart</a:t>
            </a:r>
            <a:r>
              <a:rPr lang="de-DE" sz="800" dirty="0">
                <a:latin typeface="Lucida Sans Unicode" pitchFamily="34" charset="0"/>
                <a:cs typeface="Lucida Sans Unicode" pitchFamily="34" charset="0"/>
              </a:rPr>
              <a:t> </a:t>
            </a:r>
            <a:r>
              <a:rPr lang="de-DE" sz="800" dirty="0" err="1">
                <a:latin typeface="Lucida Sans Unicode" pitchFamily="34" charset="0"/>
                <a:cs typeface="Lucida Sans Unicode" pitchFamily="34" charset="0"/>
              </a:rPr>
              <a:t>and</a:t>
            </a:r>
            <a:r>
              <a:rPr lang="de-DE" sz="800" dirty="0">
                <a:latin typeface="Lucida Sans Unicode" pitchFamily="34" charset="0"/>
                <a:cs typeface="Lucida Sans Unicode" pitchFamily="34" charset="0"/>
              </a:rPr>
              <a:t> </a:t>
            </a:r>
            <a:r>
              <a:rPr lang="de-DE" sz="800" dirty="0" err="1">
                <a:latin typeface="Lucida Sans Unicode" pitchFamily="34" charset="0"/>
                <a:cs typeface="Lucida Sans Unicode" pitchFamily="34" charset="0"/>
              </a:rPr>
              <a:t>lung</a:t>
            </a:r>
            <a:r>
              <a:rPr lang="de-DE" sz="800" dirty="0">
                <a:latin typeface="Lucida Sans Unicode" pitchFamily="34" charset="0"/>
                <a:cs typeface="Lucida Sans Unicode" pitchFamily="34" charset="0"/>
              </a:rPr>
              <a:t> </a:t>
            </a:r>
            <a:r>
              <a:rPr lang="de-DE" sz="800" dirty="0" err="1">
                <a:latin typeface="Lucida Sans Unicode" pitchFamily="34" charset="0"/>
                <a:cs typeface="Lucida Sans Unicode" pitchFamily="34" charset="0"/>
              </a:rPr>
              <a:t>transplantation</a:t>
            </a:r>
            <a:r>
              <a:rPr lang="de-DE" sz="800" dirty="0">
                <a:latin typeface="Lucida Sans Unicode" pitchFamily="34" charset="0"/>
                <a:cs typeface="Lucida Sans Unicode" pitchFamily="34" charset="0"/>
              </a:rPr>
              <a:t> </a:t>
            </a:r>
            <a:r>
              <a:rPr lang="en-US" sz="800" dirty="0">
                <a:latin typeface="Lucida Sans Unicode" pitchFamily="34" charset="0"/>
                <a:cs typeface="Lucida Sans Unicode" pitchFamily="34" charset="0"/>
              </a:rPr>
              <a:t>JHLT. 2014 Oct; 33(10): 985-995]</a:t>
            </a:r>
          </a:p>
          <a:p>
            <a:endParaRPr lang="en-US" sz="800" dirty="0">
              <a:latin typeface="Lucida Sans Unicode" pitchFamily="34" charset="0"/>
              <a:cs typeface="Lucida Sans Unicode" pitchFamily="34" charset="0"/>
            </a:endParaRPr>
          </a:p>
        </p:txBody>
      </p:sp>
      <p:graphicFrame>
        <p:nvGraphicFramePr>
          <p:cNvPr id="5" name="Content Placeholder 12"/>
          <p:cNvGraphicFramePr>
            <a:graphicFrameLocks/>
          </p:cNvGraphicFramePr>
          <p:nvPr>
            <p:extLst>
              <p:ext uri="{D42A27DB-BD31-4B8C-83A1-F6EECF244321}">
                <p14:modId xmlns:p14="http://schemas.microsoft.com/office/powerpoint/2010/main" val="1949344629"/>
              </p:ext>
            </p:extLst>
          </p:nvPr>
        </p:nvGraphicFramePr>
        <p:xfrm>
          <a:off x="2135560" y="2276872"/>
          <a:ext cx="7920880" cy="4032446"/>
        </p:xfrm>
        <a:graphic>
          <a:graphicData uri="http://schemas.openxmlformats.org/drawingml/2006/table">
            <a:tbl>
              <a:tblPr bandRow="1">
                <a:tableStyleId>{21E4AEA4-8DFA-4A89-87EB-49C32662AFE0}</a:tableStyleId>
              </a:tblPr>
              <a:tblGrid>
                <a:gridCol w="1825895">
                  <a:extLst>
                    <a:ext uri="{9D8B030D-6E8A-4147-A177-3AD203B41FA5}">
                      <a16:colId xmlns:a16="http://schemas.microsoft.com/office/drawing/2014/main" val="20000"/>
                    </a:ext>
                  </a:extLst>
                </a:gridCol>
                <a:gridCol w="1606135">
                  <a:extLst>
                    <a:ext uri="{9D8B030D-6E8A-4147-A177-3AD203B41FA5}">
                      <a16:colId xmlns:a16="http://schemas.microsoft.com/office/drawing/2014/main" val="20001"/>
                    </a:ext>
                  </a:extLst>
                </a:gridCol>
                <a:gridCol w="1525347">
                  <a:extLst>
                    <a:ext uri="{9D8B030D-6E8A-4147-A177-3AD203B41FA5}">
                      <a16:colId xmlns:a16="http://schemas.microsoft.com/office/drawing/2014/main" val="20002"/>
                    </a:ext>
                  </a:extLst>
                </a:gridCol>
                <a:gridCol w="1620681">
                  <a:extLst>
                    <a:ext uri="{9D8B030D-6E8A-4147-A177-3AD203B41FA5}">
                      <a16:colId xmlns:a16="http://schemas.microsoft.com/office/drawing/2014/main" val="20003"/>
                    </a:ext>
                  </a:extLst>
                </a:gridCol>
                <a:gridCol w="1342822">
                  <a:extLst>
                    <a:ext uri="{9D8B030D-6E8A-4147-A177-3AD203B41FA5}">
                      <a16:colId xmlns:a16="http://schemas.microsoft.com/office/drawing/2014/main" val="20004"/>
                    </a:ext>
                  </a:extLst>
                </a:gridCol>
              </a:tblGrid>
              <a:tr h="758578">
                <a:tc gridSpan="2">
                  <a:txBody>
                    <a:bodyPr/>
                    <a:lstStyle/>
                    <a:p>
                      <a:pPr algn="ctr" rtl="0" fontAlgn="t"/>
                      <a:r>
                        <a:rPr lang="de-DE" sz="1200" noProof="0" dirty="0">
                          <a:latin typeface="Lucida Sans Unicode" pitchFamily="34" charset="0"/>
                          <a:cs typeface="Lucida Sans Unicode" pitchFamily="34" charset="0"/>
                        </a:rPr>
                        <a:t>Tumor</a:t>
                      </a:r>
                      <a:endParaRPr lang="de-DE" sz="1200" noProof="0" dirty="0">
                        <a:solidFill>
                          <a:schemeClr val="tx1"/>
                        </a:solidFill>
                        <a:latin typeface="Lucida Sans Unicode" pitchFamily="34" charset="0"/>
                        <a:cs typeface="Lucida Sans Unicode" pitchFamily="34" charset="0"/>
                      </a:endParaRPr>
                    </a:p>
                  </a:txBody>
                  <a:tcPr marR="0" marT="91440" marB="0" anchor="ctr">
                    <a:solidFill>
                      <a:srgbClr val="92D050">
                        <a:alpha val="65000"/>
                      </a:srgbClr>
                    </a:solidFill>
                  </a:tcPr>
                </a:tc>
                <a:tc hMerge="1">
                  <a:txBody>
                    <a:bodyPr/>
                    <a:lstStyle/>
                    <a:p>
                      <a:endParaRPr lang="en-US"/>
                    </a:p>
                  </a:txBody>
                  <a:tcPr/>
                </a:tc>
                <a:tc>
                  <a:txBody>
                    <a:bodyPr/>
                    <a:lstStyle/>
                    <a:p>
                      <a:pPr algn="ctr" rtl="0" fontAlgn="t"/>
                      <a:r>
                        <a:rPr lang="de-DE" sz="1200" noProof="0" dirty="0">
                          <a:latin typeface="Lucida Sans Unicode" pitchFamily="34" charset="0"/>
                          <a:cs typeface="Lucida Sans Unicode" pitchFamily="34" charset="0"/>
                        </a:rPr>
                        <a:t>1-Jahr</a:t>
                      </a:r>
                    </a:p>
                    <a:p>
                      <a:pPr algn="ctr" rtl="0" fontAlgn="t"/>
                      <a:r>
                        <a:rPr lang="de-DE" sz="1200" noProof="0" dirty="0">
                          <a:latin typeface="Lucida Sans Unicode" pitchFamily="34" charset="0"/>
                          <a:cs typeface="Lucida Sans Unicode" pitchFamily="34" charset="0"/>
                        </a:rPr>
                        <a:t>Überlebende</a:t>
                      </a:r>
                      <a:endParaRPr lang="de-DE" sz="1200" noProof="0" dirty="0">
                        <a:solidFill>
                          <a:schemeClr val="tx1"/>
                        </a:solidFill>
                        <a:latin typeface="Lucida Sans Unicode" pitchFamily="34" charset="0"/>
                        <a:cs typeface="Lucida Sans Unicode" pitchFamily="34" charset="0"/>
                      </a:endParaRPr>
                    </a:p>
                  </a:txBody>
                  <a:tcPr marR="0" marT="91440" marB="0" anchor="ctr">
                    <a:solidFill>
                      <a:srgbClr val="92D050">
                        <a:alpha val="65000"/>
                      </a:srgbClr>
                    </a:solidFill>
                  </a:tcPr>
                </a:tc>
                <a:tc>
                  <a:txBody>
                    <a:bodyPr/>
                    <a:lstStyle/>
                    <a:p>
                      <a:pPr algn="ctr" rtl="0" fontAlgn="t"/>
                      <a:r>
                        <a:rPr lang="de-DE" sz="1200" noProof="0" dirty="0">
                          <a:latin typeface="Lucida Sans Unicode" pitchFamily="34" charset="0"/>
                          <a:cs typeface="Lucida Sans Unicode" pitchFamily="34" charset="0"/>
                        </a:rPr>
                        <a:t>5-Jahres</a:t>
                      </a:r>
                    </a:p>
                    <a:p>
                      <a:pPr algn="ctr" rtl="0" fontAlgn="t"/>
                      <a:r>
                        <a:rPr lang="de-DE" sz="1200" noProof="0" dirty="0">
                          <a:latin typeface="Lucida Sans Unicode" pitchFamily="34" charset="0"/>
                          <a:cs typeface="Lucida Sans Unicode" pitchFamily="34" charset="0"/>
                        </a:rPr>
                        <a:t>Überlebende</a:t>
                      </a:r>
                      <a:endParaRPr lang="de-DE" sz="1200" noProof="0" dirty="0">
                        <a:solidFill>
                          <a:schemeClr val="tx1"/>
                        </a:solidFill>
                        <a:latin typeface="Lucida Sans Unicode" pitchFamily="34" charset="0"/>
                        <a:cs typeface="Lucida Sans Unicode" pitchFamily="34" charset="0"/>
                      </a:endParaRPr>
                    </a:p>
                  </a:txBody>
                  <a:tcPr marR="0" marT="91440" marB="0" anchor="ctr">
                    <a:solidFill>
                      <a:srgbClr val="92D050">
                        <a:alpha val="65000"/>
                      </a:srgbClr>
                    </a:solidFill>
                  </a:tcPr>
                </a:tc>
                <a:tc>
                  <a:txBody>
                    <a:bodyPr/>
                    <a:lstStyle/>
                    <a:p>
                      <a:pPr algn="ctr" rtl="0" fontAlgn="t"/>
                      <a:r>
                        <a:rPr lang="de-DE" sz="1200" noProof="0" dirty="0">
                          <a:latin typeface="Lucida Sans Unicode" pitchFamily="34" charset="0"/>
                          <a:cs typeface="Lucida Sans Unicode" pitchFamily="34" charset="0"/>
                        </a:rPr>
                        <a:t>10-Jahres</a:t>
                      </a:r>
                    </a:p>
                    <a:p>
                      <a:pPr algn="ctr" rtl="0" fontAlgn="t"/>
                      <a:r>
                        <a:rPr lang="de-DE" sz="1200" noProof="0" dirty="0">
                          <a:solidFill>
                            <a:schemeClr val="tx1"/>
                          </a:solidFill>
                          <a:latin typeface="Lucida Sans Unicode" pitchFamily="34" charset="0"/>
                          <a:cs typeface="Lucida Sans Unicode" pitchFamily="34" charset="0"/>
                        </a:rPr>
                        <a:t>Überlebende</a:t>
                      </a:r>
                    </a:p>
                  </a:txBody>
                  <a:tcPr marR="0" marT="91440" marB="0" anchor="ctr">
                    <a:solidFill>
                      <a:srgbClr val="92D050">
                        <a:alpha val="65000"/>
                      </a:srgbClr>
                    </a:solidFill>
                  </a:tcPr>
                </a:tc>
                <a:extLst>
                  <a:ext uri="{0D108BD9-81ED-4DB2-BD59-A6C34878D82A}">
                    <a16:rowId xmlns:a16="http://schemas.microsoft.com/office/drawing/2014/main" val="10000"/>
                  </a:ext>
                </a:extLst>
              </a:tr>
              <a:tr h="439178">
                <a:tc gridSpan="2">
                  <a:txBody>
                    <a:bodyPr/>
                    <a:lstStyle/>
                    <a:p>
                      <a:pPr rtl="0" fontAlgn="t"/>
                      <a:r>
                        <a:rPr lang="de-DE" sz="1200" noProof="0" dirty="0">
                          <a:latin typeface="Lucida Sans Unicode" pitchFamily="34" charset="0"/>
                          <a:cs typeface="Lucida Sans Unicode" pitchFamily="34" charset="0"/>
                        </a:rPr>
                        <a:t>Keine Tumorerkrankung</a:t>
                      </a:r>
                      <a:endParaRPr lang="de-DE" sz="1200" noProof="0" dirty="0">
                        <a:solidFill>
                          <a:schemeClr val="tx1"/>
                        </a:solidFill>
                        <a:latin typeface="Lucida Sans Unicode" pitchFamily="34" charset="0"/>
                        <a:cs typeface="Lucida Sans Unicode" pitchFamily="34" charset="0"/>
                      </a:endParaRPr>
                    </a:p>
                  </a:txBody>
                  <a:tcPr marR="0" marT="91440" marB="0" anchor="ctr">
                    <a:gradFill flip="none" rotWithShape="1">
                      <a:gsLst>
                        <a:gs pos="0">
                          <a:schemeClr val="accent2">
                            <a:tint val="20000"/>
                            <a:shade val="30000"/>
                            <a:satMod val="115000"/>
                          </a:schemeClr>
                        </a:gs>
                        <a:gs pos="50000">
                          <a:schemeClr val="accent2">
                            <a:tint val="20000"/>
                            <a:shade val="67500"/>
                            <a:satMod val="115000"/>
                          </a:schemeClr>
                        </a:gs>
                        <a:gs pos="100000">
                          <a:schemeClr val="accent2">
                            <a:tint val="20000"/>
                            <a:shade val="100000"/>
                            <a:satMod val="115000"/>
                          </a:schemeClr>
                        </a:gs>
                      </a:gsLst>
                      <a:lin ang="5400000" scaled="1"/>
                      <a:tileRect/>
                    </a:gradFill>
                  </a:tcPr>
                </a:tc>
                <a:tc hMerge="1">
                  <a:txBody>
                    <a:bodyPr/>
                    <a:lstStyle/>
                    <a:p>
                      <a:endParaRPr lang="en-US"/>
                    </a:p>
                  </a:txBody>
                  <a:tcPr/>
                </a:tc>
                <a:tc>
                  <a:txBody>
                    <a:bodyPr/>
                    <a:lstStyle/>
                    <a:p>
                      <a:pPr algn="ctr" fontAlgn="t"/>
                      <a:r>
                        <a:rPr lang="de-DE" sz="1200" u="none" strike="noStrike" noProof="0" dirty="0">
                          <a:latin typeface="Lucida Sans Unicode" pitchFamily="34" charset="0"/>
                          <a:cs typeface="Lucida Sans Unicode" pitchFamily="34" charset="0"/>
                        </a:rPr>
                        <a:t>5.013 (98,4 %)</a:t>
                      </a:r>
                      <a:endParaRPr lang="de-DE" sz="1200" b="1" i="0" u="none" strike="noStrike" noProof="0" dirty="0">
                        <a:solidFill>
                          <a:schemeClr val="tx1"/>
                        </a:solidFill>
                        <a:latin typeface="Lucida Sans Unicode" pitchFamily="34" charset="0"/>
                        <a:cs typeface="Lucida Sans Unicode" pitchFamily="34" charset="0"/>
                      </a:endParaRPr>
                    </a:p>
                  </a:txBody>
                  <a:tcPr marL="0" marR="0" marT="0" marB="0" anchor="ctr">
                    <a:gradFill flip="none" rotWithShape="1">
                      <a:gsLst>
                        <a:gs pos="0">
                          <a:schemeClr val="accent2">
                            <a:tint val="20000"/>
                            <a:shade val="30000"/>
                            <a:satMod val="115000"/>
                          </a:schemeClr>
                        </a:gs>
                        <a:gs pos="50000">
                          <a:schemeClr val="accent2">
                            <a:tint val="20000"/>
                            <a:shade val="67500"/>
                            <a:satMod val="115000"/>
                          </a:schemeClr>
                        </a:gs>
                        <a:gs pos="100000">
                          <a:schemeClr val="accent2">
                            <a:tint val="20000"/>
                            <a:shade val="100000"/>
                            <a:satMod val="115000"/>
                          </a:schemeClr>
                        </a:gs>
                      </a:gsLst>
                      <a:lin ang="5400000" scaled="1"/>
                      <a:tileRect/>
                    </a:gradFill>
                  </a:tcPr>
                </a:tc>
                <a:tc>
                  <a:txBody>
                    <a:bodyPr/>
                    <a:lstStyle/>
                    <a:p>
                      <a:pPr algn="ctr" fontAlgn="t"/>
                      <a:r>
                        <a:rPr lang="de-DE" sz="1200" u="none" strike="noStrike" noProof="0" dirty="0">
                          <a:latin typeface="Lucida Sans Unicode" pitchFamily="34" charset="0"/>
                          <a:cs typeface="Lucida Sans Unicode" pitchFamily="34" charset="0"/>
                        </a:rPr>
                        <a:t>2.317 (95,2 %)</a:t>
                      </a:r>
                      <a:endParaRPr lang="de-DE" sz="1200" b="1" i="0" u="none" strike="noStrike" noProof="0" dirty="0">
                        <a:solidFill>
                          <a:schemeClr val="tx1"/>
                        </a:solidFill>
                        <a:latin typeface="Lucida Sans Unicode" pitchFamily="34" charset="0"/>
                        <a:cs typeface="Lucida Sans Unicode" pitchFamily="34" charset="0"/>
                      </a:endParaRPr>
                    </a:p>
                  </a:txBody>
                  <a:tcPr marL="0" marR="0" marT="0" marB="0" anchor="ctr">
                    <a:gradFill flip="none" rotWithShape="1">
                      <a:gsLst>
                        <a:gs pos="0">
                          <a:schemeClr val="accent2">
                            <a:tint val="20000"/>
                            <a:shade val="30000"/>
                            <a:satMod val="115000"/>
                          </a:schemeClr>
                        </a:gs>
                        <a:gs pos="50000">
                          <a:schemeClr val="accent2">
                            <a:tint val="20000"/>
                            <a:shade val="67500"/>
                            <a:satMod val="115000"/>
                          </a:schemeClr>
                        </a:gs>
                        <a:gs pos="100000">
                          <a:schemeClr val="accent2">
                            <a:tint val="20000"/>
                            <a:shade val="100000"/>
                            <a:satMod val="115000"/>
                          </a:schemeClr>
                        </a:gs>
                      </a:gsLst>
                      <a:lin ang="5400000" scaled="1"/>
                      <a:tileRect/>
                    </a:gradFill>
                  </a:tcPr>
                </a:tc>
                <a:tc>
                  <a:txBody>
                    <a:bodyPr/>
                    <a:lstStyle/>
                    <a:p>
                      <a:pPr algn="ctr" fontAlgn="t"/>
                      <a:r>
                        <a:rPr lang="de-DE" sz="1200" u="none" strike="noStrike" noProof="0" dirty="0">
                          <a:latin typeface="Lucida Sans Unicode" pitchFamily="34" charset="0"/>
                          <a:cs typeface="Lucida Sans Unicode" pitchFamily="34" charset="0"/>
                        </a:rPr>
                        <a:t>763 (90.7 %)</a:t>
                      </a:r>
                      <a:endParaRPr lang="de-DE" sz="1200" b="1" i="0" u="none" strike="noStrike" noProof="0" dirty="0">
                        <a:solidFill>
                          <a:schemeClr val="tx1"/>
                        </a:solidFill>
                        <a:latin typeface="Lucida Sans Unicode" pitchFamily="34" charset="0"/>
                        <a:cs typeface="Lucida Sans Unicode" pitchFamily="34" charset="0"/>
                      </a:endParaRPr>
                    </a:p>
                  </a:txBody>
                  <a:tcPr marL="0" marR="0" marT="0" marB="0" anchor="ctr">
                    <a:gradFill flip="none" rotWithShape="1">
                      <a:gsLst>
                        <a:gs pos="0">
                          <a:schemeClr val="accent2">
                            <a:tint val="20000"/>
                            <a:shade val="30000"/>
                            <a:satMod val="115000"/>
                          </a:schemeClr>
                        </a:gs>
                        <a:gs pos="50000">
                          <a:schemeClr val="accent2">
                            <a:tint val="20000"/>
                            <a:shade val="67500"/>
                            <a:satMod val="115000"/>
                          </a:schemeClr>
                        </a:gs>
                        <a:gs pos="100000">
                          <a:schemeClr val="accent2">
                            <a:tint val="20000"/>
                            <a:shade val="100000"/>
                            <a:satMod val="115000"/>
                          </a:schemeClr>
                        </a:gs>
                      </a:gsLst>
                      <a:lin ang="5400000" scaled="1"/>
                      <a:tileRect/>
                    </a:gradFill>
                  </a:tcPr>
                </a:tc>
                <a:extLst>
                  <a:ext uri="{0D108BD9-81ED-4DB2-BD59-A6C34878D82A}">
                    <a16:rowId xmlns:a16="http://schemas.microsoft.com/office/drawing/2014/main" val="10001"/>
                  </a:ext>
                </a:extLst>
              </a:tr>
              <a:tr h="758578">
                <a:tc gridSpan="2">
                  <a:txBody>
                    <a:bodyPr/>
                    <a:lstStyle/>
                    <a:p>
                      <a:pPr rtl="0" fontAlgn="t"/>
                      <a:r>
                        <a:rPr lang="de-DE" sz="1200" noProof="0" dirty="0">
                          <a:latin typeface="Lucida Sans Unicode" pitchFamily="34" charset="0"/>
                          <a:cs typeface="Lucida Sans Unicode" pitchFamily="34" charset="0"/>
                        </a:rPr>
                        <a:t>Tumorerkrankung (alle Arten</a:t>
                      </a:r>
                      <a:r>
                        <a:rPr lang="de-DE" sz="1200" baseline="0" noProof="0" dirty="0">
                          <a:latin typeface="Lucida Sans Unicode" pitchFamily="34" charset="0"/>
                          <a:cs typeface="Lucida Sans Unicode" pitchFamily="34" charset="0"/>
                        </a:rPr>
                        <a:t> zusammen)</a:t>
                      </a:r>
                      <a:endParaRPr lang="de-DE" sz="1200" noProof="0" dirty="0">
                        <a:solidFill>
                          <a:schemeClr val="tx1"/>
                        </a:solidFill>
                        <a:latin typeface="Lucida Sans Unicode" pitchFamily="34" charset="0"/>
                        <a:cs typeface="Lucida Sans Unicode" pitchFamily="34" charset="0"/>
                      </a:endParaRPr>
                    </a:p>
                  </a:txBody>
                  <a:tcPr marR="0" marT="91440" marB="0" anchor="ctr">
                    <a:solidFill>
                      <a:srgbClr val="92D050"/>
                    </a:solidFill>
                  </a:tcPr>
                </a:tc>
                <a:tc hMerge="1">
                  <a:txBody>
                    <a:bodyPr/>
                    <a:lstStyle/>
                    <a:p>
                      <a:endParaRPr lang="en-US"/>
                    </a:p>
                  </a:txBody>
                  <a:tcPr/>
                </a:tc>
                <a:tc>
                  <a:txBody>
                    <a:bodyPr/>
                    <a:lstStyle/>
                    <a:p>
                      <a:pPr algn="ctr" fontAlgn="t"/>
                      <a:r>
                        <a:rPr lang="de-DE" sz="1200" u="none" strike="noStrike" noProof="0" dirty="0">
                          <a:latin typeface="Lucida Sans Unicode" pitchFamily="34" charset="0"/>
                          <a:cs typeface="Lucida Sans Unicode" pitchFamily="34" charset="0"/>
                        </a:rPr>
                        <a:t>82 (1,6 %)</a:t>
                      </a:r>
                      <a:endParaRPr lang="de-DE" sz="1200" b="1" i="0" u="none" strike="noStrike" noProof="0" dirty="0">
                        <a:solidFill>
                          <a:schemeClr val="tx1"/>
                        </a:solidFill>
                        <a:latin typeface="Lucida Sans Unicode" pitchFamily="34" charset="0"/>
                        <a:cs typeface="Lucida Sans Unicode" pitchFamily="34" charset="0"/>
                      </a:endParaRPr>
                    </a:p>
                  </a:txBody>
                  <a:tcPr marL="0" marR="0" marT="0" marB="0" anchor="ctr">
                    <a:solidFill>
                      <a:srgbClr val="92D050"/>
                    </a:solidFill>
                  </a:tcPr>
                </a:tc>
                <a:tc>
                  <a:txBody>
                    <a:bodyPr/>
                    <a:lstStyle/>
                    <a:p>
                      <a:pPr algn="ctr" fontAlgn="t"/>
                      <a:r>
                        <a:rPr lang="de-DE" sz="1200" u="none" strike="noStrike" noProof="0" dirty="0">
                          <a:latin typeface="Lucida Sans Unicode" pitchFamily="34" charset="0"/>
                          <a:cs typeface="Lucida Sans Unicode" pitchFamily="34" charset="0"/>
                        </a:rPr>
                        <a:t>117 (4,8%)</a:t>
                      </a:r>
                      <a:endParaRPr lang="de-DE" sz="1200" b="1" i="0" u="none" strike="noStrike" noProof="0" dirty="0">
                        <a:solidFill>
                          <a:schemeClr val="tx1"/>
                        </a:solidFill>
                        <a:latin typeface="Lucida Sans Unicode" pitchFamily="34" charset="0"/>
                        <a:cs typeface="Lucida Sans Unicode" pitchFamily="34" charset="0"/>
                      </a:endParaRPr>
                    </a:p>
                  </a:txBody>
                  <a:tcPr marL="0" marR="0" marT="0" marB="0" anchor="ctr">
                    <a:solidFill>
                      <a:srgbClr val="92D050"/>
                    </a:solidFill>
                  </a:tcPr>
                </a:tc>
                <a:tc>
                  <a:txBody>
                    <a:bodyPr/>
                    <a:lstStyle/>
                    <a:p>
                      <a:pPr algn="ctr" fontAlgn="t"/>
                      <a:r>
                        <a:rPr lang="de-DE" sz="1200" u="none" strike="noStrike" noProof="0" dirty="0">
                          <a:latin typeface="Lucida Sans Unicode" pitchFamily="34" charset="0"/>
                          <a:cs typeface="Lucida Sans Unicode" pitchFamily="34" charset="0"/>
                        </a:rPr>
                        <a:t>78 (9,3 %)</a:t>
                      </a:r>
                      <a:endParaRPr lang="de-DE" sz="1200" b="1" i="0" u="none" strike="noStrike" noProof="0" dirty="0">
                        <a:solidFill>
                          <a:schemeClr val="tx1"/>
                        </a:solidFill>
                        <a:latin typeface="Lucida Sans Unicode" pitchFamily="34" charset="0"/>
                        <a:cs typeface="Lucida Sans Unicode" pitchFamily="34" charset="0"/>
                      </a:endParaRPr>
                    </a:p>
                  </a:txBody>
                  <a:tcPr marL="0" marR="0" marT="0" marB="0" anchor="ctr">
                    <a:solidFill>
                      <a:srgbClr val="92D050"/>
                    </a:solidFill>
                  </a:tcPr>
                </a:tc>
                <a:extLst>
                  <a:ext uri="{0D108BD9-81ED-4DB2-BD59-A6C34878D82A}">
                    <a16:rowId xmlns:a16="http://schemas.microsoft.com/office/drawing/2014/main" val="10002"/>
                  </a:ext>
                </a:extLst>
              </a:tr>
              <a:tr h="439178">
                <a:tc rowSpan="4">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de-DE" sz="1200" kern="1200" baseline="0" noProof="0" dirty="0">
                          <a:latin typeface="Lucida Sans Unicode" pitchFamily="34" charset="0"/>
                          <a:cs typeface="Lucida Sans Unicode" pitchFamily="34" charset="0"/>
                        </a:rPr>
                        <a:t>Arten der Tumorerkrankung</a:t>
                      </a:r>
                      <a:endParaRPr lang="de-DE" sz="1200" b="1" i="1" kern="1200" baseline="0" noProof="0" dirty="0">
                        <a:solidFill>
                          <a:schemeClr val="tx1"/>
                        </a:solidFill>
                        <a:latin typeface="Lucida Sans Unicode" pitchFamily="34" charset="0"/>
                        <a:ea typeface="+mn-ea"/>
                        <a:cs typeface="Lucida Sans Unicode" pitchFamily="34" charset="0"/>
                      </a:endParaRPr>
                    </a:p>
                  </a:txBody>
                  <a:tcPr marR="68580" marT="91440" marB="0" anchor="ct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rtl="0" fontAlgn="t"/>
                      <a:r>
                        <a:rPr lang="de-DE" sz="1200" baseline="0" noProof="0" dirty="0">
                          <a:latin typeface="Lucida Sans Unicode" pitchFamily="34" charset="0"/>
                          <a:cs typeface="Lucida Sans Unicode" pitchFamily="34" charset="0"/>
                        </a:rPr>
                        <a:t>Lymphom</a:t>
                      </a:r>
                      <a:endParaRPr lang="de-DE" sz="1200" baseline="0" noProof="0" dirty="0">
                        <a:solidFill>
                          <a:schemeClr val="tx1"/>
                        </a:solidFill>
                        <a:latin typeface="Lucida Sans Unicode" pitchFamily="34" charset="0"/>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fontAlgn="t"/>
                      <a:r>
                        <a:rPr lang="de-DE" sz="1200" u="none" strike="noStrike" noProof="0" dirty="0">
                          <a:latin typeface="Lucida Sans Unicode" pitchFamily="34" charset="0"/>
                          <a:cs typeface="Lucida Sans Unicode" pitchFamily="34" charset="0"/>
                        </a:rPr>
                        <a:t>76</a:t>
                      </a:r>
                      <a:endParaRPr lang="de-DE" sz="1200" b="1" i="1" u="none" strike="noStrike" noProof="0" dirty="0">
                        <a:solidFill>
                          <a:schemeClr val="tx1"/>
                        </a:solidFill>
                        <a:latin typeface="Lucida Sans Unicode" pitchFamily="34" charset="0"/>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fontAlgn="t"/>
                      <a:r>
                        <a:rPr lang="de-DE" sz="1200" u="none" strike="noStrike" noProof="0" dirty="0">
                          <a:latin typeface="Lucida Sans Unicode" pitchFamily="34" charset="0"/>
                          <a:cs typeface="Lucida Sans Unicode" pitchFamily="34" charset="0"/>
                        </a:rPr>
                        <a:t>111</a:t>
                      </a:r>
                      <a:endParaRPr lang="de-DE" sz="1200" b="1" i="1" u="none" strike="noStrike" noProof="0" dirty="0">
                        <a:solidFill>
                          <a:schemeClr val="tx1"/>
                        </a:solidFill>
                        <a:latin typeface="Lucida Sans Unicode" pitchFamily="34" charset="0"/>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fontAlgn="t"/>
                      <a:r>
                        <a:rPr lang="de-DE" sz="1200" b="0" i="0" u="none" strike="noStrike" noProof="0" dirty="0">
                          <a:solidFill>
                            <a:schemeClr val="tx1"/>
                          </a:solidFill>
                          <a:latin typeface="Lucida Sans Unicode" pitchFamily="34" charset="0"/>
                          <a:cs typeface="Lucida Sans Unicode" pitchFamily="34" charset="0"/>
                        </a:rPr>
                        <a:t>75</a:t>
                      </a: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extLst>
                  <a:ext uri="{0D108BD9-81ED-4DB2-BD59-A6C34878D82A}">
                    <a16:rowId xmlns:a16="http://schemas.microsoft.com/office/drawing/2014/main" val="10003"/>
                  </a:ext>
                </a:extLst>
              </a:tr>
              <a:tr h="43917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de-DE" sz="1200" baseline="0" noProof="0" dirty="0">
                          <a:solidFill>
                            <a:schemeClr val="tx1"/>
                          </a:solidFill>
                          <a:latin typeface="Lucida Sans Unicode" pitchFamily="34" charset="0"/>
                          <a:cs typeface="Lucida Sans Unicode" pitchFamily="34" charset="0"/>
                        </a:rPr>
                        <a:t>Andere</a:t>
                      </a:r>
                    </a:p>
                  </a:txBody>
                  <a:tcPr marT="91440" marB="0">
                    <a:solidFill>
                      <a:srgbClr val="92D050"/>
                    </a:solidFill>
                  </a:tcPr>
                </a:tc>
                <a:tc>
                  <a:txBody>
                    <a:bodyPr/>
                    <a:lstStyle/>
                    <a:p>
                      <a:pPr algn="r" fontAlgn="t"/>
                      <a:r>
                        <a:rPr lang="de-DE" sz="1200" u="none" strike="noStrike" noProof="0" dirty="0">
                          <a:latin typeface="Lucida Sans Unicode" pitchFamily="34" charset="0"/>
                          <a:cs typeface="Lucida Sans Unicode" pitchFamily="34" charset="0"/>
                        </a:rPr>
                        <a:t>5</a:t>
                      </a:r>
                      <a:endParaRPr lang="de-DE" sz="1200" b="1" i="1" u="none" strike="noStrike" noProof="0" dirty="0">
                        <a:solidFill>
                          <a:schemeClr val="tx1"/>
                        </a:solidFill>
                        <a:latin typeface="Lucida Sans Unicode" pitchFamily="34" charset="0"/>
                        <a:cs typeface="Lucida Sans Unicode" pitchFamily="34" charset="0"/>
                      </a:endParaRPr>
                    </a:p>
                  </a:txBody>
                  <a:tcPr marT="91440" marB="0">
                    <a:solidFill>
                      <a:srgbClr val="92D050"/>
                    </a:solidFill>
                  </a:tcPr>
                </a:tc>
                <a:tc>
                  <a:txBody>
                    <a:bodyPr/>
                    <a:lstStyle/>
                    <a:p>
                      <a:pPr algn="r" fontAlgn="t"/>
                      <a:r>
                        <a:rPr lang="de-DE" sz="1200" u="none" strike="noStrike" noProof="0" dirty="0">
                          <a:latin typeface="Lucida Sans Unicode" pitchFamily="34" charset="0"/>
                          <a:cs typeface="Lucida Sans Unicode" pitchFamily="34" charset="0"/>
                        </a:rPr>
                        <a:t>7</a:t>
                      </a:r>
                      <a:endParaRPr lang="de-DE" sz="1200" b="1" i="1" u="none" strike="noStrike" noProof="0" dirty="0">
                        <a:solidFill>
                          <a:schemeClr val="tx1"/>
                        </a:solidFill>
                        <a:latin typeface="Lucida Sans Unicode" pitchFamily="34" charset="0"/>
                        <a:cs typeface="Lucida Sans Unicode" pitchFamily="34" charset="0"/>
                      </a:endParaRPr>
                    </a:p>
                  </a:txBody>
                  <a:tcPr marT="91440" marB="0">
                    <a:solidFill>
                      <a:srgbClr val="92D050"/>
                    </a:solidFill>
                  </a:tcPr>
                </a:tc>
                <a:tc>
                  <a:txBody>
                    <a:bodyPr/>
                    <a:lstStyle/>
                    <a:p>
                      <a:pPr algn="r" fontAlgn="t"/>
                      <a:r>
                        <a:rPr lang="de-DE" sz="1200" b="0" i="0" u="none" strike="noStrike" noProof="0" dirty="0">
                          <a:solidFill>
                            <a:schemeClr val="tx1"/>
                          </a:solidFill>
                          <a:latin typeface="Lucida Sans Unicode" pitchFamily="34" charset="0"/>
                          <a:cs typeface="Lucida Sans Unicode" pitchFamily="34" charset="0"/>
                        </a:rPr>
                        <a:t>5</a:t>
                      </a:r>
                    </a:p>
                  </a:txBody>
                  <a:tcPr marT="91440" marB="0">
                    <a:solidFill>
                      <a:srgbClr val="92D050"/>
                    </a:solidFill>
                  </a:tcPr>
                </a:tc>
                <a:extLst>
                  <a:ext uri="{0D108BD9-81ED-4DB2-BD59-A6C34878D82A}">
                    <a16:rowId xmlns:a16="http://schemas.microsoft.com/office/drawing/2014/main" val="10004"/>
                  </a:ext>
                </a:extLst>
              </a:tr>
              <a:tr h="439178">
                <a:tc vMerge="1">
                  <a:txBody>
                    <a:bodyPr/>
                    <a:lstStyle/>
                    <a:p>
                      <a:endParaRPr lang="en-US"/>
                    </a:p>
                  </a:txBody>
                  <a:tcPr/>
                </a:tc>
                <a:tc>
                  <a:txBody>
                    <a:bodyPr/>
                    <a:lstStyle/>
                    <a:p>
                      <a:pPr marL="0" algn="r" defTabSz="914400" rtl="0" eaLnBrk="1" fontAlgn="t" latinLnBrk="0" hangingPunct="1"/>
                      <a:r>
                        <a:rPr lang="de-DE" sz="1200" kern="1200" baseline="0" noProof="0" dirty="0">
                          <a:latin typeface="Lucida Sans Unicode" pitchFamily="34" charset="0"/>
                          <a:cs typeface="Lucida Sans Unicode" pitchFamily="34" charset="0"/>
                        </a:rPr>
                        <a:t>Haut</a:t>
                      </a:r>
                      <a:endParaRPr lang="de-DE" sz="1200" b="1" i="1" kern="1200" baseline="0" noProof="0" dirty="0">
                        <a:solidFill>
                          <a:schemeClr val="tx1"/>
                        </a:solidFill>
                        <a:latin typeface="Lucida Sans Unicode" pitchFamily="34" charset="0"/>
                        <a:ea typeface="+mn-ea"/>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fontAlgn="t"/>
                      <a:r>
                        <a:rPr lang="de-DE" sz="1200" u="none" strike="noStrike" noProof="0" dirty="0">
                          <a:latin typeface="Lucida Sans Unicode" pitchFamily="34" charset="0"/>
                          <a:cs typeface="Lucida Sans Unicode" pitchFamily="34" charset="0"/>
                        </a:rPr>
                        <a:t>0</a:t>
                      </a:r>
                      <a:endParaRPr lang="de-DE" sz="1200" b="1" i="1" u="none" strike="noStrike" noProof="0" dirty="0">
                        <a:solidFill>
                          <a:schemeClr val="tx1"/>
                        </a:solidFill>
                        <a:latin typeface="Lucida Sans Unicode" pitchFamily="34" charset="0"/>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fontAlgn="t"/>
                      <a:r>
                        <a:rPr lang="de-DE" sz="1200" u="none" strike="noStrike" noProof="0" dirty="0">
                          <a:latin typeface="Lucida Sans Unicode" pitchFamily="34" charset="0"/>
                          <a:cs typeface="Lucida Sans Unicode" pitchFamily="34" charset="0"/>
                        </a:rPr>
                        <a:t>1</a:t>
                      </a:r>
                      <a:endParaRPr lang="de-DE" sz="1200" b="1" i="1" u="none" strike="noStrike" noProof="0" dirty="0">
                        <a:solidFill>
                          <a:schemeClr val="tx1"/>
                        </a:solidFill>
                        <a:latin typeface="Lucida Sans Unicode" pitchFamily="34" charset="0"/>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tc>
                  <a:txBody>
                    <a:bodyPr/>
                    <a:lstStyle/>
                    <a:p>
                      <a:pPr algn="r" fontAlgn="t"/>
                      <a:r>
                        <a:rPr lang="de-DE" sz="1200" u="none" strike="noStrike" noProof="0" dirty="0">
                          <a:latin typeface="Lucida Sans Unicode" pitchFamily="34" charset="0"/>
                          <a:cs typeface="Lucida Sans Unicode" pitchFamily="34" charset="0"/>
                        </a:rPr>
                        <a:t>1</a:t>
                      </a:r>
                      <a:endParaRPr lang="de-DE" sz="1200" b="1" i="1" u="none" strike="noStrike" noProof="0" dirty="0">
                        <a:solidFill>
                          <a:schemeClr val="tx1"/>
                        </a:solidFill>
                        <a:latin typeface="Lucida Sans Unicode" pitchFamily="34" charset="0"/>
                        <a:cs typeface="Lucida Sans Unicode" pitchFamily="34" charset="0"/>
                      </a:endParaRPr>
                    </a:p>
                  </a:txBody>
                  <a:tcPr marT="9144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tcPr>
                </a:tc>
                <a:extLst>
                  <a:ext uri="{0D108BD9-81ED-4DB2-BD59-A6C34878D82A}">
                    <a16:rowId xmlns:a16="http://schemas.microsoft.com/office/drawing/2014/main" val="10005"/>
                  </a:ext>
                </a:extLst>
              </a:tr>
              <a:tr h="75857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de-DE" sz="1200" baseline="0" noProof="0" dirty="0">
                          <a:latin typeface="Lucida Sans Unicode" pitchFamily="34" charset="0"/>
                          <a:cs typeface="Lucida Sans Unicode" pitchFamily="34" charset="0"/>
                        </a:rPr>
                        <a:t>Nicht bekannt</a:t>
                      </a:r>
                      <a:endParaRPr lang="de-DE" sz="1200" baseline="0" noProof="0" dirty="0">
                        <a:solidFill>
                          <a:schemeClr val="tx1"/>
                        </a:solidFill>
                        <a:latin typeface="Lucida Sans Unicode" pitchFamily="34" charset="0"/>
                        <a:cs typeface="Lucida Sans Unicode" pitchFamily="34" charset="0"/>
                      </a:endParaRPr>
                    </a:p>
                  </a:txBody>
                  <a:tcPr marT="91440" marB="0">
                    <a:solidFill>
                      <a:srgbClr val="92D050"/>
                    </a:solidFill>
                  </a:tcPr>
                </a:tc>
                <a:tc>
                  <a:txBody>
                    <a:bodyPr/>
                    <a:lstStyle/>
                    <a:p>
                      <a:pPr algn="r" fontAlgn="t"/>
                      <a:r>
                        <a:rPr lang="de-DE" sz="1200" u="none" strike="noStrike" noProof="0" dirty="0">
                          <a:latin typeface="Lucida Sans Unicode" pitchFamily="34" charset="0"/>
                          <a:cs typeface="Lucida Sans Unicode" pitchFamily="34" charset="0"/>
                        </a:rPr>
                        <a:t>1</a:t>
                      </a:r>
                      <a:endParaRPr lang="de-DE" sz="1200" b="1" i="1" u="none" strike="noStrike" noProof="0" dirty="0">
                        <a:solidFill>
                          <a:schemeClr val="tx1"/>
                        </a:solidFill>
                        <a:latin typeface="Lucida Sans Unicode" pitchFamily="34" charset="0"/>
                        <a:cs typeface="Lucida Sans Unicode" pitchFamily="34" charset="0"/>
                      </a:endParaRPr>
                    </a:p>
                  </a:txBody>
                  <a:tcPr marT="91440" marB="0">
                    <a:solidFill>
                      <a:srgbClr val="92D050"/>
                    </a:solidFill>
                  </a:tcPr>
                </a:tc>
                <a:tc>
                  <a:txBody>
                    <a:bodyPr/>
                    <a:lstStyle/>
                    <a:p>
                      <a:pPr algn="r" fontAlgn="t"/>
                      <a:r>
                        <a:rPr lang="de-DE" sz="1200" u="none" strike="noStrike" noProof="0" dirty="0">
                          <a:latin typeface="Lucida Sans Unicode" pitchFamily="34" charset="0"/>
                          <a:cs typeface="Lucida Sans Unicode" pitchFamily="34" charset="0"/>
                        </a:rPr>
                        <a:t>0</a:t>
                      </a:r>
                      <a:endParaRPr lang="de-DE" sz="1200" b="1" i="1" u="none" strike="noStrike" noProof="0" dirty="0">
                        <a:solidFill>
                          <a:schemeClr val="tx1"/>
                        </a:solidFill>
                        <a:latin typeface="Lucida Sans Unicode" pitchFamily="34" charset="0"/>
                        <a:cs typeface="Lucida Sans Unicode" pitchFamily="34" charset="0"/>
                      </a:endParaRPr>
                    </a:p>
                  </a:txBody>
                  <a:tcPr marT="91440" marB="0">
                    <a:solidFill>
                      <a:srgbClr val="92D050"/>
                    </a:solidFill>
                  </a:tcPr>
                </a:tc>
                <a:tc>
                  <a:txBody>
                    <a:bodyPr/>
                    <a:lstStyle/>
                    <a:p>
                      <a:pPr algn="r" fontAlgn="t"/>
                      <a:r>
                        <a:rPr lang="de-DE" sz="1200" u="none" strike="noStrike" noProof="0" dirty="0">
                          <a:latin typeface="Lucida Sans Unicode" pitchFamily="34" charset="0"/>
                          <a:cs typeface="Lucida Sans Unicode" pitchFamily="34" charset="0"/>
                        </a:rPr>
                        <a:t>0</a:t>
                      </a:r>
                      <a:endParaRPr lang="de-DE" sz="1200" b="1" i="1" u="none" strike="noStrike" noProof="0" dirty="0">
                        <a:solidFill>
                          <a:schemeClr val="tx1"/>
                        </a:solidFill>
                        <a:latin typeface="Lucida Sans Unicode" pitchFamily="34" charset="0"/>
                        <a:cs typeface="Lucida Sans Unicode" pitchFamily="34" charset="0"/>
                      </a:endParaRPr>
                    </a:p>
                  </a:txBody>
                  <a:tcPr marT="91440" marB="0">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133280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5505331" cy="390295"/>
          </a:xfrm>
        </p:spPr>
        <p:txBody>
          <a:bodyPr/>
          <a:lstStyle/>
          <a:p>
            <a:r>
              <a:rPr lang="de-DE" dirty="0"/>
              <a:t>Herztransplantation bei Kindern</a:t>
            </a:r>
          </a:p>
        </p:txBody>
      </p:sp>
      <p:sp>
        <p:nvSpPr>
          <p:cNvPr id="4" name="Textplatzhalter 3"/>
          <p:cNvSpPr>
            <a:spLocks noGrp="1"/>
          </p:cNvSpPr>
          <p:nvPr>
            <p:ph type="body" sz="quarter" idx="13"/>
          </p:nvPr>
        </p:nvSpPr>
        <p:spPr>
          <a:xfrm>
            <a:off x="874712" y="1047403"/>
            <a:ext cx="10800049" cy="313350"/>
          </a:xfrm>
        </p:spPr>
        <p:txBody>
          <a:bodyPr/>
          <a:lstStyle/>
          <a:p>
            <a:r>
              <a:rPr lang="de-DE" sz="1800" dirty="0"/>
              <a:t>Immunsuppression 1 Jahr nach Transplantation (Follow-</a:t>
            </a:r>
            <a:r>
              <a:rPr lang="de-DE" sz="1800" dirty="0" err="1"/>
              <a:t>up</a:t>
            </a:r>
            <a:r>
              <a:rPr lang="de-DE" sz="1800" dirty="0"/>
              <a:t>: 01/2005 – 06/2018)</a:t>
            </a: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grpSp>
        <p:nvGrpSpPr>
          <p:cNvPr id="26" name="Group 14"/>
          <p:cNvGrpSpPr/>
          <p:nvPr/>
        </p:nvGrpSpPr>
        <p:grpSpPr>
          <a:xfrm>
            <a:off x="9596" y="5935433"/>
            <a:ext cx="4715932" cy="711200"/>
            <a:chOff x="2" y="6146784"/>
            <a:chExt cx="4715932" cy="711200"/>
          </a:xfrm>
        </p:grpSpPr>
        <p:grpSp>
          <p:nvGrpSpPr>
            <p:cNvPr id="27" name="Group 19"/>
            <p:cNvGrpSpPr/>
            <p:nvPr/>
          </p:nvGrpSpPr>
          <p:grpSpPr>
            <a:xfrm>
              <a:off x="2" y="6146784"/>
              <a:ext cx="4715932" cy="711200"/>
              <a:chOff x="1" y="6067776"/>
              <a:chExt cx="4952999" cy="790224"/>
            </a:xfrm>
          </p:grpSpPr>
          <p:pic>
            <p:nvPicPr>
              <p:cNvPr id="29" name="Picture 2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30"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b="1" dirty="0">
                    <a:latin typeface="Arial"/>
                    <a:cs typeface="Arial"/>
                  </a:rPr>
                  <a:t>2019</a:t>
                </a:r>
              </a:p>
            </p:txBody>
          </p:sp>
        </p:grpSp>
        <p:sp>
          <p:nvSpPr>
            <p:cNvPr id="2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err="1">
                  <a:latin typeface="Arial"/>
                  <a:cs typeface="Arial"/>
                </a:rPr>
                <a:t>JHLT</a:t>
              </a:r>
              <a:r>
                <a:rPr lang="en-US" sz="900" b="1" dirty="0">
                  <a:latin typeface="Arial"/>
                  <a:cs typeface="Arial"/>
                </a:rPr>
                <a:t>. 2019 Oct; 38(10): 1015-1066</a:t>
              </a:r>
            </a:p>
          </p:txBody>
        </p:sp>
      </p:grpSp>
      <p:graphicFrame>
        <p:nvGraphicFramePr>
          <p:cNvPr id="13" name="Content Placeholder 3"/>
          <p:cNvGraphicFramePr>
            <a:graphicFrameLocks noGrp="1"/>
          </p:cNvGraphicFramePr>
          <p:nvPr>
            <p:extLst>
              <p:ext uri="{D42A27DB-BD31-4B8C-83A1-F6EECF244321}">
                <p14:modId xmlns:p14="http://schemas.microsoft.com/office/powerpoint/2010/main" val="4154727493"/>
              </p:ext>
            </p:extLst>
          </p:nvPr>
        </p:nvGraphicFramePr>
        <p:xfrm>
          <a:off x="1775519" y="1454734"/>
          <a:ext cx="8816279" cy="4427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26823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2059" y="1581944"/>
            <a:ext cx="7893805" cy="390295"/>
          </a:xfrm>
        </p:spPr>
        <p:txBody>
          <a:bodyPr/>
          <a:lstStyle/>
          <a:p>
            <a:r>
              <a:rPr lang="de-DE" dirty="0"/>
              <a:t>Optimierung der immunsuppressiven Therapie</a:t>
            </a:r>
          </a:p>
        </p:txBody>
      </p:sp>
      <p:sp>
        <p:nvSpPr>
          <p:cNvPr id="3" name="Inhaltsplatzhalter 2"/>
          <p:cNvSpPr>
            <a:spLocks noGrp="1"/>
          </p:cNvSpPr>
          <p:nvPr>
            <p:ph type="subTitle" idx="1"/>
          </p:nvPr>
        </p:nvSpPr>
        <p:spPr>
          <a:xfrm>
            <a:off x="932059" y="2417729"/>
            <a:ext cx="8587680" cy="2495128"/>
          </a:xfrm>
        </p:spPr>
        <p:txBody>
          <a:bodyPr/>
          <a:lstStyle/>
          <a:p>
            <a:pPr marL="0" indent="0">
              <a:buNone/>
            </a:pPr>
            <a:endParaRPr lang="de-DE" sz="1000" dirty="0"/>
          </a:p>
          <a:p>
            <a:pPr marL="285750" indent="-285750" algn="l">
              <a:buFont typeface="Arial" panose="020B0604020202020204" pitchFamily="34" charset="0"/>
              <a:buChar char="•"/>
            </a:pPr>
            <a:r>
              <a:rPr lang="de-DE" sz="2000" dirty="0"/>
              <a:t>Einsatz neuer Medikamente </a:t>
            </a:r>
            <a:br>
              <a:rPr lang="de-DE" sz="2000" dirty="0"/>
            </a:br>
            <a:r>
              <a:rPr lang="de-DE" sz="2000" dirty="0"/>
              <a:t>	ohne </a:t>
            </a:r>
            <a:r>
              <a:rPr lang="de-DE" sz="2000" dirty="0" err="1"/>
              <a:t>nephrotoxische</a:t>
            </a:r>
            <a:r>
              <a:rPr lang="de-DE" sz="2000" dirty="0"/>
              <a:t> Wirkung (CNI frei)</a:t>
            </a:r>
          </a:p>
          <a:p>
            <a:pPr marL="285750" indent="-285750" algn="l">
              <a:buFont typeface="Arial" panose="020B0604020202020204" pitchFamily="34" charset="0"/>
              <a:buChar char="•"/>
            </a:pPr>
            <a:r>
              <a:rPr lang="de-DE" sz="2000" dirty="0"/>
              <a:t>mit geringerem CAV-Risiko (</a:t>
            </a:r>
            <a:r>
              <a:rPr lang="de-DE" sz="2000" dirty="0" err="1"/>
              <a:t>mTor</a:t>
            </a:r>
            <a:r>
              <a:rPr lang="de-DE" sz="2000" dirty="0"/>
              <a:t>-Inhibitoren)</a:t>
            </a:r>
          </a:p>
          <a:p>
            <a:pPr marL="285750" indent="-285750" algn="l">
              <a:buFont typeface="Arial" panose="020B0604020202020204" pitchFamily="34" charset="0"/>
              <a:buChar char="•"/>
            </a:pPr>
            <a:r>
              <a:rPr lang="de-DE" sz="2000" dirty="0"/>
              <a:t>mit geringerem </a:t>
            </a:r>
            <a:r>
              <a:rPr lang="de-DE" sz="2000" dirty="0" err="1"/>
              <a:t>Malignomrisiko</a:t>
            </a:r>
            <a:r>
              <a:rPr lang="de-DE" sz="2000" dirty="0"/>
              <a:t> (</a:t>
            </a:r>
            <a:r>
              <a:rPr lang="de-DE" sz="2000" dirty="0" err="1"/>
              <a:t>mTor</a:t>
            </a:r>
            <a:r>
              <a:rPr lang="de-DE" sz="2000" dirty="0"/>
              <a:t>-Inhibitoren?)</a:t>
            </a:r>
          </a:p>
          <a:p>
            <a:pPr marL="285750" indent="-285750" algn="l">
              <a:buFont typeface="Arial" panose="020B0604020202020204" pitchFamily="34" charset="0"/>
              <a:buChar char="•"/>
            </a:pPr>
            <a:r>
              <a:rPr lang="de-DE" sz="2000" dirty="0"/>
              <a:t>mit selteneren Spitzenspiegeln (</a:t>
            </a:r>
            <a:r>
              <a:rPr lang="de-DE" sz="2000" dirty="0" err="1"/>
              <a:t>Advagraf</a:t>
            </a:r>
            <a:r>
              <a:rPr lang="de-DE" sz="2000" baseline="30000" dirty="0" err="1"/>
              <a:t>R</a:t>
            </a:r>
            <a:r>
              <a:rPr lang="de-DE" sz="2000" dirty="0"/>
              <a:t>)</a:t>
            </a:r>
          </a:p>
          <a:p>
            <a:pPr marL="285750" indent="-285750" algn="l">
              <a:buFont typeface="Arial" panose="020B0604020202020204" pitchFamily="34" charset="0"/>
              <a:buChar char="•"/>
            </a:pPr>
            <a:r>
              <a:rPr lang="de-DE" sz="2000" dirty="0"/>
              <a:t>Steigerung der Compliance</a:t>
            </a:r>
          </a:p>
        </p:txBody>
      </p:sp>
    </p:spTree>
    <p:extLst>
      <p:ext uri="{BB962C8B-B14F-4D97-AF65-F5344CB8AC3E}">
        <p14:creationId xmlns:p14="http://schemas.microsoft.com/office/powerpoint/2010/main" val="31372553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648573" y="836712"/>
            <a:ext cx="7893805" cy="744238"/>
          </a:xfrm>
        </p:spPr>
        <p:txBody>
          <a:bodyPr/>
          <a:lstStyle/>
          <a:p>
            <a:r>
              <a:rPr lang="de-DE" dirty="0"/>
              <a:t>Optimierung der immunsuppressiven Therapie</a:t>
            </a:r>
            <a:br>
              <a:rPr lang="de-DE" dirty="0"/>
            </a:br>
            <a:endParaRPr lang="de-DE" dirty="0"/>
          </a:p>
        </p:txBody>
      </p:sp>
      <p:sp>
        <p:nvSpPr>
          <p:cNvPr id="3" name="Inhaltsplatzhalter 2"/>
          <p:cNvSpPr>
            <a:spLocks noGrp="1"/>
          </p:cNvSpPr>
          <p:nvPr>
            <p:ph idx="1"/>
          </p:nvPr>
        </p:nvSpPr>
        <p:spPr/>
        <p:txBody>
          <a:bodyPr/>
          <a:lstStyle/>
          <a:p>
            <a:pPr marL="0" indent="0">
              <a:buNone/>
            </a:pPr>
            <a:endParaRPr lang="de-DE" sz="1000" dirty="0"/>
          </a:p>
        </p:txBody>
      </p:sp>
      <p:graphicFrame>
        <p:nvGraphicFramePr>
          <p:cNvPr id="2" name="Diagramm 1"/>
          <p:cNvGraphicFramePr/>
          <p:nvPr>
            <p:extLst>
              <p:ext uri="{D42A27DB-BD31-4B8C-83A1-F6EECF244321}">
                <p14:modId xmlns:p14="http://schemas.microsoft.com/office/powerpoint/2010/main" val="3377761239"/>
              </p:ext>
            </p:extLst>
          </p:nvPr>
        </p:nvGraphicFramePr>
        <p:xfrm>
          <a:off x="1919536" y="2060848"/>
          <a:ext cx="7416055" cy="420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743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517782"/>
            <a:ext cx="7893805" cy="744238"/>
          </a:xfrm>
        </p:spPr>
        <p:txBody>
          <a:bodyPr/>
          <a:lstStyle/>
          <a:p>
            <a:r>
              <a:rPr lang="de-DE" dirty="0"/>
              <a:t>Optimierung der immunsuppressiven Therapie</a:t>
            </a:r>
            <a:br>
              <a:rPr lang="de-DE" dirty="0"/>
            </a:br>
            <a:endParaRPr lang="de-DE" dirty="0"/>
          </a:p>
        </p:txBody>
      </p:sp>
      <p:sp>
        <p:nvSpPr>
          <p:cNvPr id="4" name="Textplatzhalter 3"/>
          <p:cNvSpPr>
            <a:spLocks noGrp="1"/>
          </p:cNvSpPr>
          <p:nvPr>
            <p:ph type="body" sz="quarter" idx="13"/>
          </p:nvPr>
        </p:nvSpPr>
        <p:spPr>
          <a:xfrm>
            <a:off x="874712" y="1047403"/>
            <a:ext cx="5981422" cy="509389"/>
          </a:xfrm>
        </p:spPr>
        <p:txBody>
          <a:bodyPr/>
          <a:lstStyle/>
          <a:p>
            <a:r>
              <a:rPr lang="de-DE" dirty="0"/>
              <a:t>Personalisierte Immunsuppression</a:t>
            </a:r>
          </a:p>
          <a:p>
            <a:endParaRPr lang="de-DE" dirty="0"/>
          </a:p>
        </p:txBody>
      </p:sp>
      <p:sp>
        <p:nvSpPr>
          <p:cNvPr id="7" name="Textplatzhalter 6"/>
          <p:cNvSpPr>
            <a:spLocks noGrp="1"/>
          </p:cNvSpPr>
          <p:nvPr>
            <p:ph type="body" sz="quarter" idx="14"/>
          </p:nvPr>
        </p:nvSpPr>
        <p:spPr>
          <a:xfrm>
            <a:off x="874712" y="2196805"/>
            <a:ext cx="10801349" cy="4143413"/>
          </a:xfrm>
        </p:spPr>
        <p:txBody>
          <a:bodyPr/>
          <a:lstStyle/>
          <a:p>
            <a:endParaRPr lang="de-DE" dirty="0"/>
          </a:p>
        </p:txBody>
      </p:sp>
      <p:sp>
        <p:nvSpPr>
          <p:cNvPr id="3" name="Inhaltsplatzhalter 2"/>
          <p:cNvSpPr>
            <a:spLocks noGrp="1"/>
          </p:cNvSpPr>
          <p:nvPr>
            <p:ph idx="4294967295"/>
          </p:nvPr>
        </p:nvSpPr>
        <p:spPr>
          <a:xfrm>
            <a:off x="855598" y="1667184"/>
            <a:ext cx="10801350" cy="4143413"/>
          </a:xfrm>
        </p:spPr>
        <p:txBody>
          <a:bodyPr/>
          <a:lstStyle/>
          <a:p>
            <a:pPr marL="0" indent="0">
              <a:buNone/>
            </a:pPr>
            <a:endParaRPr lang="de-DE" sz="1000" dirty="0"/>
          </a:p>
          <a:p>
            <a:r>
              <a:rPr lang="de-DE" sz="2000" dirty="0"/>
              <a:t>Beurteilung der Immunaktivität mittels Biomarker</a:t>
            </a:r>
          </a:p>
          <a:p>
            <a:r>
              <a:rPr lang="de-DE" sz="2000" dirty="0"/>
              <a:t>Identifizierung einiger Biomarker bereits nach Leber- und Nierentransplantation </a:t>
            </a:r>
          </a:p>
          <a:p>
            <a:r>
              <a:rPr lang="de-DE" sz="2000" dirty="0"/>
              <a:t>Unterschiede der Biomarker bei den einzelnen Organen</a:t>
            </a:r>
          </a:p>
          <a:p>
            <a:endParaRPr lang="de-DE" sz="1600" dirty="0"/>
          </a:p>
          <a:p>
            <a:pPr marL="0" indent="0">
              <a:buNone/>
            </a:pPr>
            <a:endParaRPr lang="de-DE" sz="1600" dirty="0"/>
          </a:p>
          <a:p>
            <a:pPr marL="0" indent="0">
              <a:buNone/>
            </a:pPr>
            <a:endParaRPr lang="de-DE" sz="1000" dirty="0"/>
          </a:p>
        </p:txBody>
      </p:sp>
      <p:sp>
        <p:nvSpPr>
          <p:cNvPr id="5" name="Pfeil nach rechts 4"/>
          <p:cNvSpPr/>
          <p:nvPr/>
        </p:nvSpPr>
        <p:spPr>
          <a:xfrm>
            <a:off x="1919536" y="4276512"/>
            <a:ext cx="1512168" cy="7200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079776" y="3917124"/>
            <a:ext cx="5728078" cy="1438855"/>
          </a:xfrm>
          <a:prstGeom prst="rect">
            <a:avLst/>
          </a:prstGeom>
          <a:solidFill>
            <a:schemeClr val="bg1">
              <a:lumMod val="85000"/>
            </a:schemeClr>
          </a:solidFill>
          <a:ln>
            <a:solidFill>
              <a:schemeClr val="tx1"/>
            </a:solidFill>
          </a:ln>
        </p:spPr>
        <p:txBody>
          <a:bodyPr wrap="square" rtlCol="0">
            <a:spAutoFit/>
          </a:bodyPr>
          <a:lstStyle/>
          <a:p>
            <a:pPr>
              <a:lnSpc>
                <a:spcPct val="150000"/>
              </a:lnSpc>
            </a:pPr>
            <a:r>
              <a:rPr lang="de-DE" sz="2000" dirty="0">
                <a:latin typeface="Lucida Sans Unicode" panose="020B0602030504020204" pitchFamily="34" charset="0"/>
                <a:cs typeface="Lucida Sans Unicode" panose="020B0602030504020204" pitchFamily="34" charset="0"/>
              </a:rPr>
              <a:t>Weitere Untersuchungen vor allem nach pädiatrischer Herztransplantation zur Vermeidung einer Überimmunsuppression.</a:t>
            </a:r>
          </a:p>
        </p:txBody>
      </p:sp>
    </p:spTree>
    <p:extLst>
      <p:ext uri="{BB962C8B-B14F-4D97-AF65-F5344CB8AC3E}">
        <p14:creationId xmlns:p14="http://schemas.microsoft.com/office/powerpoint/2010/main" val="1461347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2930908" cy="390295"/>
          </a:xfrm>
        </p:spPr>
        <p:txBody>
          <a:bodyPr/>
          <a:lstStyle/>
          <a:p>
            <a:r>
              <a:rPr lang="de-DE" dirty="0"/>
              <a:t>Immuntoleranz?</a:t>
            </a:r>
          </a:p>
        </p:txBody>
      </p:sp>
      <p:sp>
        <p:nvSpPr>
          <p:cNvPr id="4" name="Textplatzhalter 3"/>
          <p:cNvSpPr>
            <a:spLocks noGrp="1"/>
          </p:cNvSpPr>
          <p:nvPr>
            <p:ph type="body" sz="quarter" idx="13"/>
          </p:nvPr>
        </p:nvSpPr>
        <p:spPr>
          <a:xfrm>
            <a:off x="874712" y="1047403"/>
            <a:ext cx="7959528" cy="313350"/>
          </a:xfrm>
        </p:spPr>
        <p:txBody>
          <a:bodyPr/>
          <a:lstStyle/>
          <a:p>
            <a:r>
              <a:rPr lang="de-DE" sz="1800" dirty="0"/>
              <a:t>Möglichkeit der Individualisierung der Immunsuppression? </a:t>
            </a: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sp>
        <p:nvSpPr>
          <p:cNvPr id="12" name="Rectangle 3"/>
          <p:cNvSpPr>
            <a:spLocks noGrp="1" noChangeArrowheads="1"/>
          </p:cNvSpPr>
          <p:nvPr/>
        </p:nvSpPr>
        <p:spPr bwMode="auto">
          <a:xfrm>
            <a:off x="874712" y="1657350"/>
            <a:ext cx="9217732" cy="465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lnSpc>
                <a:spcPct val="150000"/>
              </a:lnSpc>
              <a:spcBef>
                <a:spcPct val="20000"/>
              </a:spcBef>
              <a:spcAft>
                <a:spcPct val="0"/>
              </a:spcAft>
              <a:buChar char="•"/>
              <a:defRPr sz="1650">
                <a:solidFill>
                  <a:schemeClr val="tx1"/>
                </a:solidFill>
                <a:latin typeface="Lucida Sans Unicode" pitchFamily="34" charset="0"/>
                <a:ea typeface="+mn-ea"/>
                <a:cs typeface="Lucida Sans Unicode" pitchFamily="34" charset="0"/>
              </a:defRPr>
            </a:lvl1pPr>
            <a:lvl2pPr marL="557213" indent="-214313" algn="l" rtl="0" eaLnBrk="0" fontAlgn="base" hangingPunct="0">
              <a:lnSpc>
                <a:spcPct val="150000"/>
              </a:lnSpc>
              <a:spcBef>
                <a:spcPct val="20000"/>
              </a:spcBef>
              <a:spcAft>
                <a:spcPct val="0"/>
              </a:spcAft>
              <a:buChar char="–"/>
              <a:defRPr sz="1350">
                <a:solidFill>
                  <a:schemeClr val="tx1"/>
                </a:solidFill>
                <a:latin typeface="Lucida Sans Unicode" pitchFamily="34" charset="0"/>
                <a:cs typeface="Lucida Sans Unicode" pitchFamily="34" charset="0"/>
              </a:defRPr>
            </a:lvl2pPr>
            <a:lvl3pPr marL="857250" indent="-171450" algn="l" rtl="0" eaLnBrk="0" fontAlgn="base" hangingPunct="0">
              <a:lnSpc>
                <a:spcPct val="150000"/>
              </a:lnSpc>
              <a:spcBef>
                <a:spcPct val="20000"/>
              </a:spcBef>
              <a:spcAft>
                <a:spcPct val="0"/>
              </a:spcAft>
              <a:buChar char="•"/>
              <a:defRPr sz="1200">
                <a:solidFill>
                  <a:schemeClr val="tx1"/>
                </a:solidFill>
                <a:latin typeface="Lucida Sans Unicode" pitchFamily="34" charset="0"/>
                <a:cs typeface="Lucida Sans Unicode" pitchFamily="34" charset="0"/>
              </a:defRPr>
            </a:lvl3pPr>
            <a:lvl4pPr marL="1200150" indent="-171450" algn="l" rtl="0" eaLnBrk="0" fontAlgn="base" hangingPunct="0">
              <a:lnSpc>
                <a:spcPct val="150000"/>
              </a:lnSpc>
              <a:spcBef>
                <a:spcPct val="20000"/>
              </a:spcBef>
              <a:spcAft>
                <a:spcPct val="0"/>
              </a:spcAft>
              <a:buChar char="–"/>
              <a:defRPr sz="1200">
                <a:solidFill>
                  <a:schemeClr val="tx1"/>
                </a:solidFill>
                <a:latin typeface="Lucida Sans Unicode" pitchFamily="34" charset="0"/>
                <a:cs typeface="Lucida Sans Unicode" pitchFamily="34" charset="0"/>
              </a:defRPr>
            </a:lvl4pPr>
            <a:lvl5pPr marL="1543050" indent="-171450" algn="l" rtl="0" eaLnBrk="0" fontAlgn="base" hangingPunct="0">
              <a:lnSpc>
                <a:spcPct val="150000"/>
              </a:lnSpc>
              <a:spcBef>
                <a:spcPct val="20000"/>
              </a:spcBef>
              <a:spcAft>
                <a:spcPct val="0"/>
              </a:spcAft>
              <a:buChar char="»"/>
              <a:defRPr sz="1200">
                <a:solidFill>
                  <a:schemeClr val="tx1"/>
                </a:solidFill>
                <a:latin typeface="Lucida Sans Unicode" pitchFamily="34" charset="0"/>
                <a:cs typeface="Lucida Sans Unicode" pitchFamily="34"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eaLnBrk="1" hangingPunct="1">
              <a:buNone/>
              <a:defRPr/>
            </a:pPr>
            <a:endParaRPr lang="en-US" sz="600" dirty="0">
              <a:solidFill>
                <a:srgbClr val="006600"/>
              </a:solidFill>
            </a:endParaRPr>
          </a:p>
          <a:p>
            <a:pPr marL="0" indent="0" eaLnBrk="1" hangingPunct="1">
              <a:buNone/>
              <a:defRPr/>
            </a:pPr>
            <a:r>
              <a:rPr lang="en-US" sz="2000" b="1" dirty="0" err="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Pilotstudie</a:t>
            </a:r>
            <a:r>
              <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 </a:t>
            </a:r>
            <a:r>
              <a:rPr lang="en-US" sz="2000" b="1" dirty="0" err="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Patienten</a:t>
            </a:r>
            <a:r>
              <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und </a:t>
            </a:r>
            <a:r>
              <a:rPr lang="en-US" sz="2000" b="1" dirty="0" err="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Methoden</a:t>
            </a:r>
            <a:endParaRPr lang="en-U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a:p>
            <a:pPr eaLnBrk="1" hangingPunct="1">
              <a:buFont typeface="Arial" pitchFamily="34" charset="0"/>
              <a:buChar char="•"/>
              <a:defRPr/>
            </a:pPr>
            <a:r>
              <a:rPr lang="en-US" sz="1600" dirty="0" err="1">
                <a:latin typeface="Verdana" panose="020B0604030504040204" pitchFamily="34" charset="0"/>
                <a:ea typeface="Verdana" panose="020B0604030504040204" pitchFamily="34" charset="0"/>
                <a:cs typeface="Verdana" panose="020B0604030504040204" pitchFamily="34" charset="0"/>
              </a:rPr>
              <a:t>Einschlusskriterien</a:t>
            </a:r>
            <a:r>
              <a:rPr lang="en-US" sz="1600" dirty="0">
                <a:latin typeface="Verdana" panose="020B0604030504040204" pitchFamily="34" charset="0"/>
                <a:ea typeface="Verdana" panose="020B0604030504040204" pitchFamily="34" charset="0"/>
                <a:cs typeface="Verdana" panose="020B0604030504040204" pitchFamily="34" charset="0"/>
              </a:rPr>
              <a:t>: </a:t>
            </a:r>
          </a:p>
          <a:p>
            <a:pPr lvl="1" eaLnBrk="1" hangingPunct="1">
              <a:buFont typeface="Arial" pitchFamily="34" charset="0"/>
              <a:buChar char="•"/>
              <a:defRPr/>
            </a:pPr>
            <a:r>
              <a:rPr lang="en-US" sz="1600" dirty="0" err="1">
                <a:latin typeface="Verdana" panose="020B0604030504040204" pitchFamily="34" charset="0"/>
                <a:ea typeface="Verdana" panose="020B0604030504040204" pitchFamily="34" charset="0"/>
                <a:cs typeface="Verdana" panose="020B0604030504040204" pitchFamily="34" charset="0"/>
              </a:rPr>
              <a:t>Pädiatrische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Herz</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oder</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Herz</a:t>
            </a:r>
            <a:r>
              <a:rPr lang="en-US" sz="1600" dirty="0">
                <a:latin typeface="Verdana" panose="020B0604030504040204" pitchFamily="34" charset="0"/>
                <a:ea typeface="Verdana" panose="020B0604030504040204" pitchFamily="34" charset="0"/>
                <a:cs typeface="Verdana" panose="020B0604030504040204" pitchFamily="34" charset="0"/>
              </a:rPr>
              <a:t>-</a:t>
            </a:r>
            <a:r>
              <a:rPr lang="en-US" sz="1600" dirty="0" err="1">
                <a:latin typeface="Verdana" panose="020B0604030504040204" pitchFamily="34" charset="0"/>
                <a:ea typeface="Verdana" panose="020B0604030504040204" pitchFamily="34" charset="0"/>
                <a:cs typeface="Verdana" panose="020B0604030504040204" pitchFamily="34" charset="0"/>
              </a:rPr>
              <a:t>Lungen</a:t>
            </a:r>
            <a:r>
              <a:rPr lang="en-US" sz="1600" dirty="0">
                <a:latin typeface="Verdana" panose="020B0604030504040204" pitchFamily="34" charset="0"/>
                <a:ea typeface="Verdana" panose="020B0604030504040204" pitchFamily="34" charset="0"/>
                <a:cs typeface="Verdana" panose="020B0604030504040204" pitchFamily="34" charset="0"/>
              </a:rPr>
              <a:t>-Transplantation</a:t>
            </a:r>
          </a:p>
          <a:p>
            <a:pPr lvl="1" eaLnBrk="1" hangingPunct="1">
              <a:buFont typeface="Arial" pitchFamily="34" charset="0"/>
              <a:buChar char="•"/>
              <a:defRPr/>
            </a:pPr>
            <a:r>
              <a:rPr lang="en-US" sz="1600" dirty="0" err="1">
                <a:latin typeface="Verdana" panose="020B0604030504040204" pitchFamily="34" charset="0"/>
                <a:ea typeface="Verdana" panose="020B0604030504040204" pitchFamily="34" charset="0"/>
                <a:cs typeface="Verdana" panose="020B0604030504040204" pitchFamily="34" charset="0"/>
              </a:rPr>
              <a:t>Regelmäßige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Kontrolle</a:t>
            </a:r>
            <a:r>
              <a:rPr lang="en-US" sz="1600" dirty="0">
                <a:latin typeface="Verdana" panose="020B0604030504040204" pitchFamily="34" charset="0"/>
                <a:ea typeface="Verdana" panose="020B0604030504040204" pitchFamily="34" charset="0"/>
                <a:cs typeface="Verdana" panose="020B0604030504040204" pitchFamily="34" charset="0"/>
              </a:rPr>
              <a:t> in der </a:t>
            </a:r>
            <a:r>
              <a:rPr lang="en-US" sz="1600" dirty="0" err="1">
                <a:latin typeface="Verdana" panose="020B0604030504040204" pitchFamily="34" charset="0"/>
                <a:ea typeface="Verdana" panose="020B0604030504040204" pitchFamily="34" charset="0"/>
                <a:cs typeface="Verdana" panose="020B0604030504040204" pitchFamily="34" charset="0"/>
              </a:rPr>
              <a:t>Abteilung</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für</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Kinderkardiologie</a:t>
            </a:r>
            <a:r>
              <a:rPr lang="en-US" sz="1600" dirty="0">
                <a:latin typeface="Verdana" panose="020B0604030504040204" pitchFamily="34" charset="0"/>
                <a:ea typeface="Verdana" panose="020B0604030504040204" pitchFamily="34" charset="0"/>
                <a:cs typeface="Verdana" panose="020B0604030504040204" pitchFamily="34" charset="0"/>
              </a:rPr>
              <a:t> und </a:t>
            </a:r>
            <a:r>
              <a:rPr lang="en-US" sz="1600" dirty="0" err="1">
                <a:latin typeface="Verdana" panose="020B0604030504040204" pitchFamily="34" charset="0"/>
                <a:ea typeface="Verdana" panose="020B0604030504040204" pitchFamily="34" charset="0"/>
                <a:cs typeface="Verdana" panose="020B0604030504040204" pitchFamily="34" charset="0"/>
              </a:rPr>
              <a:t>pädiatrische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Intensivmedizin</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im</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Klinikum</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Großhadern</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München</a:t>
            </a:r>
            <a:endParaRPr lang="en-US" sz="1600" dirty="0">
              <a:latin typeface="Verdana" panose="020B0604030504040204" pitchFamily="34" charset="0"/>
              <a:ea typeface="Verdana" panose="020B0604030504040204" pitchFamily="34" charset="0"/>
              <a:cs typeface="Verdana" panose="020B0604030504040204" pitchFamily="34" charset="0"/>
            </a:endParaRPr>
          </a:p>
          <a:p>
            <a:pPr lvl="1" eaLnBrk="1" hangingPunct="1">
              <a:buFont typeface="Arial" pitchFamily="34" charset="0"/>
              <a:buChar char="•"/>
              <a:defRPr/>
            </a:pPr>
            <a:r>
              <a:rPr lang="en-US" sz="1600" dirty="0" err="1">
                <a:latin typeface="Verdana" panose="020B0604030504040204" pitchFamily="34" charset="0"/>
                <a:ea typeface="Verdana" panose="020B0604030504040204" pitchFamily="34" charset="0"/>
                <a:cs typeface="Verdana" panose="020B0604030504040204" pitchFamily="34" charset="0"/>
              </a:rPr>
              <a:t>Einverständniserklärung</a:t>
            </a:r>
            <a:endParaRPr 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Arial" pitchFamily="34" charset="0"/>
              <a:buChar char="•"/>
              <a:defRPr/>
            </a:pPr>
            <a:r>
              <a:rPr lang="en-US" sz="1600" dirty="0" err="1">
                <a:latin typeface="Verdana" panose="020B0604030504040204" pitchFamily="34" charset="0"/>
                <a:ea typeface="Verdana" panose="020B0604030504040204" pitchFamily="34" charset="0"/>
                <a:cs typeface="Verdana" panose="020B0604030504040204" pitchFamily="34" charset="0"/>
              </a:rPr>
              <a:t>Blutabnahmen</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zwischen</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Januar</a:t>
            </a:r>
            <a:r>
              <a:rPr lang="en-US" sz="1600" dirty="0">
                <a:latin typeface="Verdana" panose="020B0604030504040204" pitchFamily="34" charset="0"/>
                <a:ea typeface="Verdana" panose="020B0604030504040204" pitchFamily="34" charset="0"/>
                <a:cs typeface="Verdana" panose="020B0604030504040204" pitchFamily="34" charset="0"/>
              </a:rPr>
              <a:t> 2017 und </a:t>
            </a:r>
            <a:r>
              <a:rPr lang="en-US" sz="1600" dirty="0" err="1">
                <a:latin typeface="Verdana" panose="020B0604030504040204" pitchFamily="34" charset="0"/>
                <a:ea typeface="Verdana" panose="020B0604030504040204" pitchFamily="34" charset="0"/>
                <a:cs typeface="Verdana" panose="020B0604030504040204" pitchFamily="34" charset="0"/>
              </a:rPr>
              <a:t>Oktober</a:t>
            </a:r>
            <a:r>
              <a:rPr lang="en-US" sz="1600" dirty="0">
                <a:latin typeface="Verdana" panose="020B0604030504040204" pitchFamily="34" charset="0"/>
                <a:ea typeface="Verdana" panose="020B0604030504040204" pitchFamily="34" charset="0"/>
                <a:cs typeface="Verdana" panose="020B0604030504040204" pitchFamily="34" charset="0"/>
              </a:rPr>
              <a:t> 2017</a:t>
            </a:r>
          </a:p>
          <a:p>
            <a:pPr eaLnBrk="1" hangingPunct="1">
              <a:buFont typeface="Arial" pitchFamily="34" charset="0"/>
              <a:buChar char="•"/>
              <a:defRPr/>
            </a:pPr>
            <a:r>
              <a:rPr lang="en-US" sz="1600" dirty="0">
                <a:latin typeface="Verdana" panose="020B0604030504040204" pitchFamily="34" charset="0"/>
                <a:ea typeface="Verdana" panose="020B0604030504040204" pitchFamily="34" charset="0"/>
                <a:cs typeface="Verdana" panose="020B0604030504040204" pitchFamily="34" charset="0"/>
              </a:rPr>
              <a:t>RNA </a:t>
            </a:r>
            <a:r>
              <a:rPr lang="en-US" sz="1600" dirty="0" err="1">
                <a:latin typeface="Verdana" panose="020B0604030504040204" pitchFamily="34" charset="0"/>
                <a:ea typeface="Verdana" panose="020B0604030504040204" pitchFamily="34" charset="0"/>
                <a:cs typeface="Verdana" panose="020B0604030504040204" pitchFamily="34" charset="0"/>
              </a:rPr>
              <a:t>Extraktion</a:t>
            </a:r>
            <a:r>
              <a:rPr lang="en-US" sz="1600" dirty="0">
                <a:latin typeface="Verdana" panose="020B0604030504040204" pitchFamily="34" charset="0"/>
                <a:ea typeface="Verdana" panose="020B0604030504040204" pitchFamily="34" charset="0"/>
                <a:cs typeface="Verdana" panose="020B0604030504040204" pitchFamily="34" charset="0"/>
              </a:rPr>
              <a:t> und </a:t>
            </a:r>
            <a:r>
              <a:rPr lang="en-US" sz="1600" dirty="0" err="1">
                <a:latin typeface="Verdana" panose="020B0604030504040204" pitchFamily="34" charset="0"/>
                <a:ea typeface="Verdana" panose="020B0604030504040204" pitchFamily="34" charset="0"/>
                <a:cs typeface="Verdana" panose="020B0604030504040204" pitchFamily="34" charset="0"/>
              </a:rPr>
              <a:t>Analyse</a:t>
            </a:r>
            <a:r>
              <a:rPr lang="en-US" sz="1600" dirty="0">
                <a:latin typeface="Verdana" panose="020B0604030504040204" pitchFamily="34" charset="0"/>
                <a:ea typeface="Verdana" panose="020B0604030504040204" pitchFamily="34" charset="0"/>
                <a:cs typeface="Verdana" panose="020B0604030504040204" pitchFamily="34" charset="0"/>
              </a:rPr>
              <a:t> von </a:t>
            </a:r>
            <a:r>
              <a:rPr lang="en-US" sz="1600" dirty="0" err="1">
                <a:latin typeface="Verdana" panose="020B0604030504040204" pitchFamily="34" charset="0"/>
                <a:ea typeface="Verdana" panose="020B0604030504040204" pitchFamily="34" charset="0"/>
                <a:cs typeface="Verdana" panose="020B0604030504040204" pitchFamily="34" charset="0"/>
              </a:rPr>
              <a:t>Biomarkern</a:t>
            </a:r>
            <a:r>
              <a:rPr lang="en-US" sz="1600" dirty="0">
                <a:latin typeface="Verdana" panose="020B0604030504040204" pitchFamily="34" charset="0"/>
                <a:ea typeface="Verdana" panose="020B0604030504040204" pitchFamily="34" charset="0"/>
                <a:cs typeface="Verdana" panose="020B0604030504040204" pitchFamily="34" charset="0"/>
              </a:rPr>
              <a:t> / </a:t>
            </a:r>
            <a:r>
              <a:rPr lang="en-US" sz="1600" dirty="0" err="1">
                <a:latin typeface="Verdana" panose="020B0604030504040204" pitchFamily="34" charset="0"/>
                <a:ea typeface="Verdana" panose="020B0604030504040204" pitchFamily="34" charset="0"/>
                <a:cs typeface="Verdana" panose="020B0604030504040204" pitchFamily="34" charset="0"/>
              </a:rPr>
              <a:t>Genpanel</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Institut</a:t>
            </a:r>
            <a:r>
              <a:rPr lang="en-US" sz="1600" dirty="0">
                <a:latin typeface="Verdana" panose="020B0604030504040204" pitchFamily="34" charset="0"/>
                <a:ea typeface="Verdana" panose="020B0604030504040204" pitchFamily="34" charset="0"/>
                <a:cs typeface="Verdana" panose="020B0604030504040204" pitchFamily="34" charset="0"/>
              </a:rPr>
              <a:t> für </a:t>
            </a:r>
            <a:r>
              <a:rPr lang="en-US" sz="1600" dirty="0" err="1">
                <a:latin typeface="Verdana" panose="020B0604030504040204" pitchFamily="34" charset="0"/>
                <a:ea typeface="Verdana" panose="020B0604030504040204" pitchFamily="34" charset="0"/>
                <a:cs typeface="Verdana" panose="020B0604030504040204" pitchFamily="34" charset="0"/>
              </a:rPr>
              <a:t>medizinische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Immunologie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Charité</a:t>
            </a:r>
            <a:r>
              <a:rPr lang="en-US" sz="1600" dirty="0">
                <a:latin typeface="Verdana" panose="020B0604030504040204" pitchFamily="34" charset="0"/>
                <a:ea typeface="Verdana" panose="020B0604030504040204" pitchFamily="34" charset="0"/>
                <a:cs typeface="Verdana" panose="020B0604030504040204" pitchFamily="34" charset="0"/>
              </a:rPr>
              <a:t> Berlin)</a:t>
            </a:r>
          </a:p>
          <a:p>
            <a:pPr marL="0" indent="0" eaLnBrk="1" hangingPunct="1">
              <a:buNone/>
              <a:defRPr/>
            </a:pPr>
            <a:r>
              <a:rPr lang="en-US" sz="1600" dirty="0">
                <a:sym typeface="Wingdings" panose="05000000000000000000" pitchFamily="2" charset="2"/>
              </a:rPr>
              <a:t>	</a:t>
            </a:r>
            <a:endParaRPr lang="en-US" sz="1600" dirty="0"/>
          </a:p>
        </p:txBody>
      </p:sp>
      <p:pic>
        <p:nvPicPr>
          <p:cNvPr id="13" name="Grafik 12" descr="Ein Bild, das Person, lächelnd, darstellend enthält.&#10;&#10;Automatisch generierte Beschreibung">
            <a:extLst>
              <a:ext uri="{FF2B5EF4-FFF2-40B4-BE49-F238E27FC236}">
                <a16:creationId xmlns:a16="http://schemas.microsoft.com/office/drawing/2014/main" id="{E4508C21-487B-8535-7E20-BCE592A0CE4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5078" y="993280"/>
            <a:ext cx="2795742" cy="1856440"/>
          </a:xfrm>
          <a:prstGeom prst="rect">
            <a:avLst/>
          </a:prstGeom>
        </p:spPr>
      </p:pic>
      <p:sp>
        <p:nvSpPr>
          <p:cNvPr id="3" name="Textfeld 2"/>
          <p:cNvSpPr txBox="1"/>
          <p:nvPr/>
        </p:nvSpPr>
        <p:spPr>
          <a:xfrm>
            <a:off x="9912424" y="2958303"/>
            <a:ext cx="1728192" cy="323165"/>
          </a:xfrm>
          <a:prstGeom prst="rect">
            <a:avLst/>
          </a:prstGeom>
          <a:noFill/>
        </p:spPr>
        <p:txBody>
          <a:bodyPr wrap="square" rtlCol="0">
            <a:spAutoFit/>
          </a:bodyPr>
          <a:lstStyle/>
          <a:p>
            <a:pPr algn="l"/>
            <a:r>
              <a:rPr lang="de-DE" sz="1500" dirty="0"/>
              <a:t>Dr. Sarah Ulrich</a:t>
            </a:r>
          </a:p>
        </p:txBody>
      </p:sp>
    </p:spTree>
    <p:extLst>
      <p:ext uri="{BB962C8B-B14F-4D97-AF65-F5344CB8AC3E}">
        <p14:creationId xmlns:p14="http://schemas.microsoft.com/office/powerpoint/2010/main" val="18953781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
        <p:nvSpPr>
          <p:cNvPr id="7" name="Rechteck 6"/>
          <p:cNvSpPr/>
          <p:nvPr/>
        </p:nvSpPr>
        <p:spPr>
          <a:xfrm>
            <a:off x="119336" y="1268760"/>
            <a:ext cx="11953328" cy="5328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500" dirty="0" err="1"/>
          </a:p>
        </p:txBody>
      </p:sp>
      <p:sp>
        <p:nvSpPr>
          <p:cNvPr id="4" name="Titel 7"/>
          <p:cNvSpPr>
            <a:spLocks noGrp="1"/>
          </p:cNvSpPr>
          <p:nvPr>
            <p:ph type="ctrTitle"/>
          </p:nvPr>
        </p:nvSpPr>
        <p:spPr>
          <a:xfrm>
            <a:off x="4112698" y="3068960"/>
            <a:ext cx="4025860" cy="576064"/>
          </a:xfrm>
        </p:spPr>
        <p:txBody>
          <a:bodyPr/>
          <a:lstStyle/>
          <a:p>
            <a:pPr algn="ctr"/>
            <a:r>
              <a:rPr lang="de-DE" sz="1400" dirty="0"/>
              <a:t>Mein Dank gilt Frau Dr. Sarah Ulrich</a:t>
            </a:r>
            <a:br>
              <a:rPr lang="de-DE" sz="1400" dirty="0"/>
            </a:br>
            <a:r>
              <a:rPr lang="de-DE" sz="1400" dirty="0"/>
              <a:t>für ihre Unterstützung </a:t>
            </a:r>
            <a:br>
              <a:rPr lang="de-DE" sz="1400" dirty="0"/>
            </a:br>
            <a:br>
              <a:rPr lang="de-DE" sz="1400" dirty="0"/>
            </a:br>
            <a:endParaRPr lang="de-DE" sz="1400" dirty="0"/>
          </a:p>
        </p:txBody>
      </p:sp>
    </p:spTree>
    <p:extLst>
      <p:ext uri="{BB962C8B-B14F-4D97-AF65-F5344CB8AC3E}">
        <p14:creationId xmlns:p14="http://schemas.microsoft.com/office/powerpoint/2010/main" val="15070745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2930908" cy="390295"/>
          </a:xfrm>
        </p:spPr>
        <p:txBody>
          <a:bodyPr/>
          <a:lstStyle/>
          <a:p>
            <a:r>
              <a:rPr lang="de-DE" dirty="0"/>
              <a:t>Immuntoleranz?</a:t>
            </a:r>
          </a:p>
        </p:txBody>
      </p:sp>
      <p:sp>
        <p:nvSpPr>
          <p:cNvPr id="4" name="Textplatzhalter 3"/>
          <p:cNvSpPr>
            <a:spLocks noGrp="1"/>
          </p:cNvSpPr>
          <p:nvPr>
            <p:ph type="body" sz="quarter" idx="13"/>
          </p:nvPr>
        </p:nvSpPr>
        <p:spPr>
          <a:xfrm>
            <a:off x="874712" y="1047403"/>
            <a:ext cx="7959528" cy="313350"/>
          </a:xfrm>
        </p:spPr>
        <p:txBody>
          <a:bodyPr/>
          <a:lstStyle/>
          <a:p>
            <a:r>
              <a:rPr lang="de-DE" sz="1800" dirty="0"/>
              <a:t>Möglichkeit der Individualisierung der Immunsuppression? </a:t>
            </a:r>
          </a:p>
        </p:txBody>
      </p:sp>
      <p:sp>
        <p:nvSpPr>
          <p:cNvPr id="35" name="logo_citation"/>
          <p:cNvSpPr txBox="1"/>
          <p:nvPr/>
        </p:nvSpPr>
        <p:spPr>
          <a:xfrm>
            <a:off x="2708063" y="7195743"/>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JHLT. 2021 Oct; 40(10): 1023-1072</a:t>
            </a:r>
          </a:p>
        </p:txBody>
      </p:sp>
      <p:pic>
        <p:nvPicPr>
          <p:cNvPr id="14" name="Grafik 13"/>
          <p:cNvPicPr>
            <a:picLocks noChangeAspect="1"/>
          </p:cNvPicPr>
          <p:nvPr/>
        </p:nvPicPr>
        <p:blipFill rotWithShape="1">
          <a:blip r:embed="rId3">
            <a:extLst>
              <a:ext uri="{28A0092B-C50C-407E-A947-70E740481C1C}">
                <a14:useLocalDpi xmlns:a14="http://schemas.microsoft.com/office/drawing/2010/main" val="0"/>
              </a:ext>
            </a:extLst>
          </a:blip>
          <a:srcRect t="1112"/>
          <a:stretch/>
        </p:blipFill>
        <p:spPr>
          <a:xfrm>
            <a:off x="8089542" y="2420888"/>
            <a:ext cx="4094082" cy="4292118"/>
          </a:xfrm>
          <a:prstGeom prst="rect">
            <a:avLst/>
          </a:prstGeom>
        </p:spPr>
      </p:pic>
      <p:sp>
        <p:nvSpPr>
          <p:cNvPr id="15" name="Rectangle 3"/>
          <p:cNvSpPr txBox="1">
            <a:spLocks noChangeArrowheads="1"/>
          </p:cNvSpPr>
          <p:nvPr/>
        </p:nvSpPr>
        <p:spPr bwMode="auto">
          <a:xfrm>
            <a:off x="874712" y="1589727"/>
            <a:ext cx="8749680" cy="205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pPr marL="0" indent="0" eaLnBrk="1" hangingPunct="1">
              <a:lnSpc>
                <a:spcPct val="150000"/>
              </a:lnSpc>
              <a:buNone/>
              <a:defRPr/>
            </a:pPr>
            <a:r>
              <a:rPr lang="en-US" sz="1600" b="1" kern="0" dirty="0" err="1">
                <a:latin typeface="+mn-lt"/>
              </a:rPr>
              <a:t>Ergebnis</a:t>
            </a:r>
            <a:r>
              <a:rPr lang="en-US" sz="1600" b="1" kern="0" dirty="0">
                <a:latin typeface="+mn-lt"/>
              </a:rPr>
              <a:t>:</a:t>
            </a:r>
          </a:p>
          <a:p>
            <a:pPr marL="285750" indent="-285750" eaLnBrk="1" hangingPunct="1">
              <a:lnSpc>
                <a:spcPct val="150000"/>
              </a:lnSpc>
              <a:buFontTx/>
              <a:buChar char="-"/>
              <a:defRPr/>
            </a:pPr>
            <a:r>
              <a:rPr lang="en-US" sz="1400" kern="0" dirty="0" err="1">
                <a:latin typeface="+mn-lt"/>
              </a:rPr>
              <a:t>Kein</a:t>
            </a:r>
            <a:r>
              <a:rPr lang="en-US" sz="1400" kern="0" dirty="0">
                <a:latin typeface="+mn-lt"/>
              </a:rPr>
              <a:t> </a:t>
            </a:r>
            <a:r>
              <a:rPr lang="en-US" sz="1400" kern="0" dirty="0" err="1">
                <a:latin typeface="+mn-lt"/>
              </a:rPr>
              <a:t>Unterschied</a:t>
            </a:r>
            <a:r>
              <a:rPr lang="en-US" sz="1400" kern="0" dirty="0">
                <a:latin typeface="+mn-lt"/>
              </a:rPr>
              <a:t> in der </a:t>
            </a:r>
            <a:r>
              <a:rPr lang="en-US" sz="1400" kern="0" dirty="0" err="1">
                <a:latin typeface="+mn-lt"/>
              </a:rPr>
              <a:t>Genexpression</a:t>
            </a:r>
            <a:r>
              <a:rPr lang="en-US" sz="1400" kern="0" dirty="0">
                <a:latin typeface="+mn-lt"/>
              </a:rPr>
              <a:t> in </a:t>
            </a:r>
            <a:r>
              <a:rPr lang="en-US" sz="1400" kern="0" dirty="0" err="1">
                <a:latin typeface="+mn-lt"/>
              </a:rPr>
              <a:t>Abhängigkeit</a:t>
            </a:r>
            <a:r>
              <a:rPr lang="en-US" sz="1400" kern="0" dirty="0">
                <a:latin typeface="+mn-lt"/>
              </a:rPr>
              <a:t> von den </a:t>
            </a:r>
            <a:r>
              <a:rPr lang="en-US" sz="1400" kern="0" dirty="0" err="1">
                <a:latin typeface="+mn-lt"/>
              </a:rPr>
              <a:t>abgelaufenen</a:t>
            </a:r>
            <a:r>
              <a:rPr lang="en-US" sz="1400" kern="0" dirty="0">
                <a:latin typeface="+mn-lt"/>
              </a:rPr>
              <a:t> </a:t>
            </a:r>
            <a:r>
              <a:rPr lang="en-US" sz="1400" kern="0" dirty="0" err="1">
                <a:latin typeface="+mn-lt"/>
              </a:rPr>
              <a:t>Abstoßungen</a:t>
            </a:r>
            <a:endParaRPr lang="en-US" sz="1400" kern="0" dirty="0">
              <a:latin typeface="+mn-lt"/>
            </a:endParaRPr>
          </a:p>
          <a:p>
            <a:pPr marL="285750" indent="-285750" eaLnBrk="1" hangingPunct="1">
              <a:lnSpc>
                <a:spcPct val="150000"/>
              </a:lnSpc>
              <a:buFontTx/>
              <a:buChar char="-"/>
              <a:defRPr/>
            </a:pPr>
            <a:r>
              <a:rPr lang="en-US" sz="1400" kern="0" dirty="0" err="1">
                <a:latin typeface="+mn-lt"/>
              </a:rPr>
              <a:t>Kein</a:t>
            </a:r>
            <a:r>
              <a:rPr lang="en-US" sz="1400" kern="0" dirty="0">
                <a:latin typeface="+mn-lt"/>
              </a:rPr>
              <a:t> </a:t>
            </a:r>
            <a:r>
              <a:rPr lang="en-US" sz="1400" kern="0" dirty="0" err="1">
                <a:latin typeface="+mn-lt"/>
              </a:rPr>
              <a:t>Unterschied</a:t>
            </a:r>
            <a:r>
              <a:rPr lang="en-US" sz="1400" kern="0" dirty="0">
                <a:latin typeface="+mn-lt"/>
              </a:rPr>
              <a:t> in der </a:t>
            </a:r>
            <a:r>
              <a:rPr lang="en-US" sz="1400" kern="0" dirty="0" err="1">
                <a:latin typeface="+mn-lt"/>
              </a:rPr>
              <a:t>Genexpression</a:t>
            </a:r>
            <a:r>
              <a:rPr lang="en-US" sz="1400" kern="0" dirty="0">
                <a:latin typeface="+mn-lt"/>
              </a:rPr>
              <a:t> in </a:t>
            </a:r>
            <a:r>
              <a:rPr lang="en-US" sz="1400" kern="0" dirty="0" err="1">
                <a:latin typeface="+mn-lt"/>
              </a:rPr>
              <a:t>Abhängigkeit</a:t>
            </a:r>
            <a:r>
              <a:rPr lang="en-US" sz="1400" kern="0" dirty="0">
                <a:latin typeface="+mn-lt"/>
              </a:rPr>
              <a:t> von der </a:t>
            </a:r>
            <a:r>
              <a:rPr lang="en-US" sz="1400" kern="0" dirty="0" err="1">
                <a:latin typeface="+mn-lt"/>
              </a:rPr>
              <a:t>Transplantatvaskulopathie</a:t>
            </a:r>
            <a:endParaRPr lang="en-US" sz="1400" kern="0" dirty="0">
              <a:latin typeface="+mn-lt"/>
            </a:endParaRPr>
          </a:p>
          <a:p>
            <a:pPr marL="285750" indent="-285750" eaLnBrk="1" hangingPunct="1">
              <a:lnSpc>
                <a:spcPct val="150000"/>
              </a:lnSpc>
              <a:buFontTx/>
              <a:buChar char="-"/>
              <a:defRPr/>
            </a:pPr>
            <a:r>
              <a:rPr lang="en-US" sz="1400" kern="0" dirty="0" err="1">
                <a:latin typeface="+mn-lt"/>
              </a:rPr>
              <a:t>Ein</a:t>
            </a:r>
            <a:r>
              <a:rPr lang="en-US" sz="1400" kern="0" dirty="0">
                <a:latin typeface="+mn-lt"/>
              </a:rPr>
              <a:t> Patient </a:t>
            </a:r>
            <a:r>
              <a:rPr lang="en-US" sz="1400" kern="0" dirty="0" err="1">
                <a:latin typeface="+mn-lt"/>
              </a:rPr>
              <a:t>mit</a:t>
            </a:r>
            <a:r>
              <a:rPr lang="en-US" sz="1400" kern="0" dirty="0">
                <a:latin typeface="+mn-lt"/>
              </a:rPr>
              <a:t> 2 </a:t>
            </a:r>
            <a:r>
              <a:rPr lang="en-US" sz="1400" kern="0" dirty="0" err="1">
                <a:latin typeface="+mn-lt"/>
              </a:rPr>
              <a:t>Blutabnahmen</a:t>
            </a:r>
            <a:r>
              <a:rPr lang="en-US" sz="1400" kern="0" dirty="0">
                <a:latin typeface="+mn-lt"/>
              </a:rPr>
              <a:t> </a:t>
            </a:r>
            <a:r>
              <a:rPr lang="en-US" sz="1400" kern="0" dirty="0" err="1">
                <a:latin typeface="+mn-lt"/>
              </a:rPr>
              <a:t>fällt</a:t>
            </a:r>
            <a:r>
              <a:rPr lang="en-US" sz="1400" kern="0" dirty="0">
                <a:latin typeface="+mn-lt"/>
              </a:rPr>
              <a:t> auf. </a:t>
            </a:r>
            <a:r>
              <a:rPr lang="en-US" sz="1400" kern="0" dirty="0" err="1">
                <a:latin typeface="+mn-lt"/>
              </a:rPr>
              <a:t>Er</a:t>
            </a:r>
            <a:r>
              <a:rPr lang="en-US" sz="1400" kern="0" dirty="0">
                <a:latin typeface="+mn-lt"/>
              </a:rPr>
              <a:t> </a:t>
            </a:r>
            <a:r>
              <a:rPr lang="en-US" sz="1400" kern="0" dirty="0" err="1">
                <a:latin typeface="+mn-lt"/>
              </a:rPr>
              <a:t>verstarb</a:t>
            </a:r>
            <a:r>
              <a:rPr lang="en-US" sz="1400" kern="0" dirty="0">
                <a:latin typeface="+mn-lt"/>
              </a:rPr>
              <a:t> 2 </a:t>
            </a:r>
            <a:r>
              <a:rPr lang="en-US" sz="1400" kern="0" dirty="0" err="1">
                <a:latin typeface="+mn-lt"/>
              </a:rPr>
              <a:t>Tage</a:t>
            </a:r>
            <a:r>
              <a:rPr lang="en-US" sz="1400" kern="0" dirty="0">
                <a:latin typeface="+mn-lt"/>
              </a:rPr>
              <a:t> </a:t>
            </a:r>
            <a:r>
              <a:rPr lang="en-US" sz="1400" kern="0" dirty="0" err="1">
                <a:latin typeface="+mn-lt"/>
              </a:rPr>
              <a:t>nach</a:t>
            </a:r>
            <a:r>
              <a:rPr lang="en-US" sz="1400" kern="0" dirty="0">
                <a:latin typeface="+mn-lt"/>
              </a:rPr>
              <a:t> der 2. </a:t>
            </a:r>
            <a:r>
              <a:rPr lang="en-US" sz="1400" kern="0" dirty="0" err="1">
                <a:latin typeface="+mn-lt"/>
              </a:rPr>
              <a:t>Blutabnahme</a:t>
            </a:r>
            <a:r>
              <a:rPr lang="en-US" sz="1400" kern="0" dirty="0">
                <a:latin typeface="+mn-lt"/>
              </a:rPr>
              <a:t> an </a:t>
            </a:r>
            <a:r>
              <a:rPr lang="en-US" sz="1400" kern="0" dirty="0" err="1">
                <a:latin typeface="+mn-lt"/>
              </a:rPr>
              <a:t>einer</a:t>
            </a:r>
            <a:r>
              <a:rPr lang="en-US" sz="1400" kern="0" dirty="0">
                <a:latin typeface="+mn-lt"/>
              </a:rPr>
              <a:t> </a:t>
            </a:r>
            <a:r>
              <a:rPr lang="en-US" sz="1400" kern="0" dirty="0" err="1">
                <a:latin typeface="+mn-lt"/>
              </a:rPr>
              <a:t>humoralen</a:t>
            </a:r>
            <a:r>
              <a:rPr lang="en-US" sz="1400" kern="0" dirty="0">
                <a:latin typeface="+mn-lt"/>
              </a:rPr>
              <a:t> </a:t>
            </a:r>
            <a:r>
              <a:rPr lang="en-US" sz="1400" kern="0" dirty="0" err="1">
                <a:latin typeface="+mn-lt"/>
              </a:rPr>
              <a:t>Abstoßung</a:t>
            </a:r>
            <a:r>
              <a:rPr lang="en-US" sz="1400" kern="0" dirty="0">
                <a:latin typeface="+mn-lt"/>
              </a:rPr>
              <a:t> </a:t>
            </a:r>
          </a:p>
          <a:p>
            <a:pPr eaLnBrk="1" hangingPunct="1">
              <a:lnSpc>
                <a:spcPct val="150000"/>
              </a:lnSpc>
              <a:defRPr/>
            </a:pPr>
            <a:endParaRPr lang="en-US" sz="1400" kern="0" dirty="0">
              <a:latin typeface="+mn-lt"/>
            </a:endParaRPr>
          </a:p>
          <a:p>
            <a:pPr marL="285750" indent="-285750" eaLnBrk="1" hangingPunct="1">
              <a:lnSpc>
                <a:spcPct val="150000"/>
              </a:lnSpc>
              <a:buFont typeface="Wingdings" panose="05000000000000000000" pitchFamily="2" charset="2"/>
              <a:buChar char="à"/>
              <a:defRPr/>
            </a:pPr>
            <a:r>
              <a:rPr lang="en-US" sz="1400" kern="0" dirty="0" err="1">
                <a:latin typeface="+mn-lt"/>
                <a:sym typeface="Wingdings" panose="05000000000000000000" pitchFamily="2" charset="2"/>
              </a:rPr>
              <a:t>Weitere</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Untersuchungen</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zur</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Bedeutung</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dieser</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speziellen</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Genexpression</a:t>
            </a:r>
            <a:r>
              <a:rPr lang="en-US" sz="1400" kern="0" dirty="0">
                <a:latin typeface="+mn-lt"/>
                <a:sym typeface="Wingdings" panose="05000000000000000000" pitchFamily="2" charset="2"/>
              </a:rPr>
              <a:t> </a:t>
            </a:r>
          </a:p>
          <a:p>
            <a:pPr eaLnBrk="1" hangingPunct="1">
              <a:lnSpc>
                <a:spcPct val="150000"/>
              </a:lnSpc>
              <a:defRPr/>
            </a:pP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noch</a:t>
            </a:r>
            <a:r>
              <a:rPr lang="en-US" sz="1400" kern="0" dirty="0">
                <a:latin typeface="+mn-lt"/>
                <a:sym typeface="Wingdings" panose="05000000000000000000" pitchFamily="2" charset="2"/>
              </a:rPr>
              <a:t> </a:t>
            </a:r>
            <a:r>
              <a:rPr lang="en-US" sz="1400" kern="0" dirty="0" err="1">
                <a:latin typeface="+mn-lt"/>
                <a:sym typeface="Wingdings" panose="05000000000000000000" pitchFamily="2" charset="2"/>
              </a:rPr>
              <a:t>erforderlich</a:t>
            </a:r>
            <a:endParaRPr lang="en-US" sz="1400" kern="0" dirty="0">
              <a:latin typeface="+mn-lt"/>
            </a:endParaRPr>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327" y="3962985"/>
            <a:ext cx="4080981" cy="2754833"/>
          </a:xfrm>
          <a:prstGeom prst="rect">
            <a:avLst/>
          </a:prstGeom>
        </p:spPr>
      </p:pic>
    </p:spTree>
    <p:extLst>
      <p:ext uri="{BB962C8B-B14F-4D97-AF65-F5344CB8AC3E}">
        <p14:creationId xmlns:p14="http://schemas.microsoft.com/office/powerpoint/2010/main" val="29846875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2"/>
            <a:ext cx="6074397" cy="390295"/>
          </a:xfrm>
        </p:spPr>
        <p:txBody>
          <a:bodyPr/>
          <a:lstStyle/>
          <a:p>
            <a:r>
              <a:rPr lang="de-DE" dirty="0"/>
              <a:t>Herztransplantation in Deutschland</a:t>
            </a:r>
          </a:p>
        </p:txBody>
      </p:sp>
      <p:sp>
        <p:nvSpPr>
          <p:cNvPr id="4" name="Textplatzhalter 3"/>
          <p:cNvSpPr>
            <a:spLocks noGrp="1"/>
          </p:cNvSpPr>
          <p:nvPr>
            <p:ph type="body" sz="quarter" idx="13"/>
          </p:nvPr>
        </p:nvSpPr>
        <p:spPr>
          <a:xfrm>
            <a:off x="874712" y="1047403"/>
            <a:ext cx="7741520" cy="313350"/>
          </a:xfrm>
        </p:spPr>
        <p:txBody>
          <a:bodyPr/>
          <a:lstStyle/>
          <a:p>
            <a:r>
              <a:rPr lang="de-DE" sz="1800" dirty="0"/>
              <a:t>Entwicklung der Wartelistenzeit (Kinder und Erwachsene)</a:t>
            </a:r>
          </a:p>
        </p:txBody>
      </p:sp>
      <p:sp>
        <p:nvSpPr>
          <p:cNvPr id="7" name="Textfeld 6"/>
          <p:cNvSpPr txBox="1"/>
          <p:nvPr/>
        </p:nvSpPr>
        <p:spPr>
          <a:xfrm>
            <a:off x="2495600" y="5584173"/>
            <a:ext cx="9217024" cy="246221"/>
          </a:xfrm>
          <a:prstGeom prst="rect">
            <a:avLst/>
          </a:prstGeom>
          <a:noFill/>
        </p:spPr>
        <p:txBody>
          <a:bodyPr wrap="square" rtlCol="0">
            <a:spAutoFit/>
          </a:bodyPr>
          <a:lstStyle/>
          <a:p>
            <a:pPr algn="l"/>
            <a:r>
              <a:rPr lang="de-DE" sz="1000" dirty="0"/>
              <a:t>Eurotransplant: statistics.eurotransplant.org:2072P_Germany_heart:23.01.2023:excluding </a:t>
            </a:r>
            <a:r>
              <a:rPr lang="de-DE" sz="1000" dirty="0" err="1"/>
              <a:t>organ</a:t>
            </a:r>
            <a:r>
              <a:rPr lang="de-DE" sz="1000" dirty="0"/>
              <a:t> </a:t>
            </a:r>
            <a:r>
              <a:rPr lang="de-DE" sz="1000" dirty="0" err="1"/>
              <a:t>combinations</a:t>
            </a:r>
            <a:endParaRPr lang="de-DE" sz="1000" dirty="0"/>
          </a:p>
        </p:txBody>
      </p:sp>
      <p:graphicFrame>
        <p:nvGraphicFramePr>
          <p:cNvPr id="3" name="Tabelle 2"/>
          <p:cNvGraphicFramePr>
            <a:graphicFrameLocks noGrp="1"/>
          </p:cNvGraphicFramePr>
          <p:nvPr>
            <p:extLst>
              <p:ext uri="{D42A27DB-BD31-4B8C-83A1-F6EECF244321}">
                <p14:modId xmlns:p14="http://schemas.microsoft.com/office/powerpoint/2010/main" val="508939011"/>
              </p:ext>
            </p:extLst>
          </p:nvPr>
        </p:nvGraphicFramePr>
        <p:xfrm>
          <a:off x="1847528" y="1772816"/>
          <a:ext cx="8928994" cy="3353574"/>
        </p:xfrm>
        <a:graphic>
          <a:graphicData uri="http://schemas.openxmlformats.org/drawingml/2006/table">
            <a:tbl>
              <a:tblPr>
                <a:tableStyleId>{793D81CF-94F2-401A-BA57-92F5A7B2D0C5}</a:tableStyleId>
              </a:tblPr>
              <a:tblGrid>
                <a:gridCol w="2212494">
                  <a:extLst>
                    <a:ext uri="{9D8B030D-6E8A-4147-A177-3AD203B41FA5}">
                      <a16:colId xmlns:a16="http://schemas.microsoft.com/office/drawing/2014/main" val="410456961"/>
                    </a:ext>
                  </a:extLst>
                </a:gridCol>
                <a:gridCol w="671650">
                  <a:extLst>
                    <a:ext uri="{9D8B030D-6E8A-4147-A177-3AD203B41FA5}">
                      <a16:colId xmlns:a16="http://schemas.microsoft.com/office/drawing/2014/main" val="3180934826"/>
                    </a:ext>
                  </a:extLst>
                </a:gridCol>
                <a:gridCol w="671650">
                  <a:extLst>
                    <a:ext uri="{9D8B030D-6E8A-4147-A177-3AD203B41FA5}">
                      <a16:colId xmlns:a16="http://schemas.microsoft.com/office/drawing/2014/main" val="445308504"/>
                    </a:ext>
                  </a:extLst>
                </a:gridCol>
                <a:gridCol w="671650">
                  <a:extLst>
                    <a:ext uri="{9D8B030D-6E8A-4147-A177-3AD203B41FA5}">
                      <a16:colId xmlns:a16="http://schemas.microsoft.com/office/drawing/2014/main" val="367983578"/>
                    </a:ext>
                  </a:extLst>
                </a:gridCol>
                <a:gridCol w="671650">
                  <a:extLst>
                    <a:ext uri="{9D8B030D-6E8A-4147-A177-3AD203B41FA5}">
                      <a16:colId xmlns:a16="http://schemas.microsoft.com/office/drawing/2014/main" val="1435575710"/>
                    </a:ext>
                  </a:extLst>
                </a:gridCol>
                <a:gridCol w="671650">
                  <a:extLst>
                    <a:ext uri="{9D8B030D-6E8A-4147-A177-3AD203B41FA5}">
                      <a16:colId xmlns:a16="http://schemas.microsoft.com/office/drawing/2014/main" val="2754276836"/>
                    </a:ext>
                  </a:extLst>
                </a:gridCol>
                <a:gridCol w="671650">
                  <a:extLst>
                    <a:ext uri="{9D8B030D-6E8A-4147-A177-3AD203B41FA5}">
                      <a16:colId xmlns:a16="http://schemas.microsoft.com/office/drawing/2014/main" val="2646890498"/>
                    </a:ext>
                  </a:extLst>
                </a:gridCol>
                <a:gridCol w="671650">
                  <a:extLst>
                    <a:ext uri="{9D8B030D-6E8A-4147-A177-3AD203B41FA5}">
                      <a16:colId xmlns:a16="http://schemas.microsoft.com/office/drawing/2014/main" val="1513408931"/>
                    </a:ext>
                  </a:extLst>
                </a:gridCol>
                <a:gridCol w="671650">
                  <a:extLst>
                    <a:ext uri="{9D8B030D-6E8A-4147-A177-3AD203B41FA5}">
                      <a16:colId xmlns:a16="http://schemas.microsoft.com/office/drawing/2014/main" val="2665951298"/>
                    </a:ext>
                  </a:extLst>
                </a:gridCol>
                <a:gridCol w="671650">
                  <a:extLst>
                    <a:ext uri="{9D8B030D-6E8A-4147-A177-3AD203B41FA5}">
                      <a16:colId xmlns:a16="http://schemas.microsoft.com/office/drawing/2014/main" val="4195783523"/>
                    </a:ext>
                  </a:extLst>
                </a:gridCol>
                <a:gridCol w="671650">
                  <a:extLst>
                    <a:ext uri="{9D8B030D-6E8A-4147-A177-3AD203B41FA5}">
                      <a16:colId xmlns:a16="http://schemas.microsoft.com/office/drawing/2014/main" val="919731622"/>
                    </a:ext>
                  </a:extLst>
                </a:gridCol>
              </a:tblGrid>
              <a:tr h="479082">
                <a:tc>
                  <a:txBody>
                    <a:bodyPr/>
                    <a:lstStyle/>
                    <a:p>
                      <a:pPr algn="ctr" fontAlgn="ctr"/>
                      <a:r>
                        <a:rPr lang="de-DE" sz="1500" u="none" strike="noStrike" dirty="0" err="1">
                          <a:effectLst/>
                        </a:rPr>
                        <a:t>Months</a:t>
                      </a:r>
                      <a:r>
                        <a:rPr lang="de-DE" sz="1500" u="none" strike="noStrike" dirty="0">
                          <a:effectLst/>
                        </a:rPr>
                        <a:t> (on WL)</a:t>
                      </a:r>
                      <a:endParaRPr lang="de-DE" sz="1500" b="1" i="0" u="none" strike="noStrike" dirty="0">
                        <a:solidFill>
                          <a:srgbClr val="FFFFFF"/>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2013</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2014</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2015</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2016</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2017</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2018</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2019</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2020</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2021</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tc>
                  <a:txBody>
                    <a:bodyPr/>
                    <a:lstStyle/>
                    <a:p>
                      <a:pPr algn="ctr" fontAlgn="ctr"/>
                      <a:r>
                        <a:rPr lang="de-DE" sz="1500" u="none" strike="noStrike" dirty="0">
                          <a:effectLst/>
                        </a:rPr>
                        <a:t>2022</a:t>
                      </a:r>
                      <a:endParaRPr lang="de-DE" sz="1500" b="1" i="0" u="none" strike="noStrike" dirty="0">
                        <a:solidFill>
                          <a:srgbClr val="413C41"/>
                        </a:solidFill>
                        <a:effectLst/>
                        <a:latin typeface="+mn-lt"/>
                      </a:endParaRPr>
                    </a:p>
                  </a:txBody>
                  <a:tcPr marL="7620" marR="7620" marT="7620" marB="0" anchor="ctr">
                    <a:solidFill>
                      <a:schemeClr val="bg2">
                        <a:lumMod val="75000"/>
                      </a:schemeClr>
                    </a:solidFill>
                  </a:tcPr>
                </a:tc>
                <a:extLst>
                  <a:ext uri="{0D108BD9-81ED-4DB2-BD59-A6C34878D82A}">
                    <a16:rowId xmlns:a16="http://schemas.microsoft.com/office/drawing/2014/main" val="2031185467"/>
                  </a:ext>
                </a:extLst>
              </a:tr>
              <a:tr h="479082">
                <a:tc>
                  <a:txBody>
                    <a:bodyPr/>
                    <a:lstStyle/>
                    <a:p>
                      <a:pPr algn="ctr" fontAlgn="ctr"/>
                      <a:r>
                        <a:rPr lang="de-DE" sz="1500" u="none" strike="noStrike" dirty="0">
                          <a:effectLst/>
                        </a:rPr>
                        <a:t>0-5</a:t>
                      </a:r>
                      <a:endParaRPr lang="de-DE" sz="1500" b="1" i="0" u="none" strike="noStrike" dirty="0">
                        <a:solidFill>
                          <a:srgbClr val="413C41"/>
                        </a:solidFill>
                        <a:effectLst/>
                        <a:latin typeface="+mn-lt"/>
                      </a:endParaRPr>
                    </a:p>
                  </a:txBody>
                  <a:tcPr marL="7620" marR="7620" marT="7620" marB="0" anchor="ctr">
                    <a:solidFill>
                      <a:schemeClr val="bg1">
                        <a:lumMod val="75000"/>
                      </a:schemeClr>
                    </a:solidFill>
                  </a:tcPr>
                </a:tc>
                <a:tc>
                  <a:txBody>
                    <a:bodyPr/>
                    <a:lstStyle/>
                    <a:p>
                      <a:pPr algn="ctr" fontAlgn="ctr"/>
                      <a:r>
                        <a:rPr lang="de-DE" sz="1500" u="none" strike="noStrike">
                          <a:effectLst/>
                        </a:rPr>
                        <a:t>140</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148</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143</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128</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111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131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190</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180</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176</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180</a:t>
                      </a:r>
                      <a:endParaRPr lang="de-DE" sz="15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1421790219"/>
                  </a:ext>
                </a:extLst>
              </a:tr>
              <a:tr h="479082">
                <a:tc>
                  <a:txBody>
                    <a:bodyPr/>
                    <a:lstStyle/>
                    <a:p>
                      <a:pPr algn="ctr" fontAlgn="ctr"/>
                      <a:r>
                        <a:rPr lang="de-DE" sz="1500" u="none" strike="noStrike" dirty="0">
                          <a:effectLst/>
                        </a:rPr>
                        <a:t>6-11</a:t>
                      </a:r>
                      <a:endParaRPr lang="de-DE" sz="1500" b="1" i="0" u="none" strike="noStrike" dirty="0">
                        <a:solidFill>
                          <a:srgbClr val="413C41"/>
                        </a:solidFill>
                        <a:effectLst/>
                        <a:latin typeface="+mn-lt"/>
                      </a:endParaRPr>
                    </a:p>
                  </a:txBody>
                  <a:tcPr marL="7620" marR="7620" marT="7620" marB="0" anchor="ctr">
                    <a:solidFill>
                      <a:schemeClr val="bg1">
                        <a:lumMod val="75000"/>
                      </a:schemeClr>
                    </a:solidFill>
                  </a:tcPr>
                </a:tc>
                <a:tc>
                  <a:txBody>
                    <a:bodyPr/>
                    <a:lstStyle/>
                    <a:p>
                      <a:pPr algn="ctr" fontAlgn="ctr"/>
                      <a:r>
                        <a:rPr lang="de-DE" sz="1500" u="none" strike="noStrike">
                          <a:effectLst/>
                        </a:rPr>
                        <a:t>52</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46</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50</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43</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56</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38</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49</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47</a:t>
                      </a:r>
                      <a:endParaRPr lang="de-DE" sz="15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1138754443"/>
                  </a:ext>
                </a:extLst>
              </a:tr>
              <a:tr h="479082">
                <a:tc>
                  <a:txBody>
                    <a:bodyPr/>
                    <a:lstStyle/>
                    <a:p>
                      <a:pPr algn="ctr" fontAlgn="ctr"/>
                      <a:r>
                        <a:rPr lang="de-DE" sz="1500" u="none" strike="noStrike" dirty="0">
                          <a:effectLst/>
                        </a:rPr>
                        <a:t>12-23</a:t>
                      </a:r>
                      <a:endParaRPr lang="de-DE" sz="1500" b="1" i="0" u="none" strike="noStrike" dirty="0">
                        <a:solidFill>
                          <a:srgbClr val="413C41"/>
                        </a:solidFill>
                        <a:effectLst/>
                        <a:latin typeface="+mn-lt"/>
                      </a:endParaRPr>
                    </a:p>
                  </a:txBody>
                  <a:tcPr marL="7620" marR="7620" marT="7620" marB="0" anchor="ctr">
                    <a:solidFill>
                      <a:schemeClr val="bg1">
                        <a:lumMod val="75000"/>
                      </a:schemeClr>
                    </a:solidFill>
                  </a:tcPr>
                </a:tc>
                <a:tc>
                  <a:txBody>
                    <a:bodyPr/>
                    <a:lstStyle/>
                    <a:p>
                      <a:pPr algn="ctr" fontAlgn="ctr"/>
                      <a:r>
                        <a:rPr lang="de-DE" sz="1500" u="none" strike="noStrike">
                          <a:effectLst/>
                        </a:rPr>
                        <a:t>41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29</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47</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54</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36</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36</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54</a:t>
                      </a:r>
                      <a:endParaRPr lang="de-DE" sz="15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1031210755"/>
                  </a:ext>
                </a:extLst>
              </a:tr>
              <a:tr h="479082">
                <a:tc>
                  <a:txBody>
                    <a:bodyPr/>
                    <a:lstStyle/>
                    <a:p>
                      <a:pPr algn="ctr" fontAlgn="ctr"/>
                      <a:r>
                        <a:rPr lang="de-DE" sz="1500" u="none" strike="noStrike" dirty="0">
                          <a:effectLst/>
                        </a:rPr>
                        <a:t>24-59</a:t>
                      </a:r>
                      <a:endParaRPr lang="de-DE" sz="1500" b="1" i="0" u="none" strike="noStrike" dirty="0">
                        <a:solidFill>
                          <a:srgbClr val="413C41"/>
                        </a:solidFill>
                        <a:effectLst/>
                        <a:latin typeface="+mn-lt"/>
                      </a:endParaRPr>
                    </a:p>
                  </a:txBody>
                  <a:tcPr marL="7620" marR="7620" marT="7620" marB="0" anchor="ctr">
                    <a:solidFill>
                      <a:schemeClr val="bg1">
                        <a:lumMod val="75000"/>
                      </a:schemeClr>
                    </a:solidFill>
                  </a:tcPr>
                </a:tc>
                <a:tc>
                  <a:txBody>
                    <a:bodyPr/>
                    <a:lstStyle/>
                    <a:p>
                      <a:pPr algn="ctr" fontAlgn="ctr"/>
                      <a:r>
                        <a:rPr lang="de-DE" sz="1500" u="none" strike="noStrike">
                          <a:effectLst/>
                        </a:rPr>
                        <a:t>51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30</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52</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35</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48</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41</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45</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39</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48</a:t>
                      </a:r>
                      <a:endParaRPr lang="de-DE" sz="15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3206798250"/>
                  </a:ext>
                </a:extLst>
              </a:tr>
              <a:tr h="479082">
                <a:tc>
                  <a:txBody>
                    <a:bodyPr/>
                    <a:lstStyle/>
                    <a:p>
                      <a:pPr algn="ctr" fontAlgn="ctr"/>
                      <a:r>
                        <a:rPr lang="de-DE" sz="1500" u="none" strike="noStrike" dirty="0">
                          <a:effectLst/>
                        </a:rPr>
                        <a:t>60+</a:t>
                      </a:r>
                      <a:endParaRPr lang="de-DE" sz="1500" b="1" i="0" u="none" strike="noStrike" dirty="0">
                        <a:solidFill>
                          <a:srgbClr val="413C41"/>
                        </a:solidFill>
                        <a:effectLst/>
                        <a:latin typeface="+mn-lt"/>
                      </a:endParaRPr>
                    </a:p>
                  </a:txBody>
                  <a:tcPr marL="7620" marR="7620" marT="7620" marB="0" anchor="ctr">
                    <a:solidFill>
                      <a:schemeClr val="bg1">
                        <a:lumMod val="75000"/>
                      </a:schemeClr>
                    </a:solidFill>
                  </a:tcPr>
                </a:tc>
                <a:tc>
                  <a:txBody>
                    <a:bodyPr/>
                    <a:lstStyle/>
                    <a:p>
                      <a:pPr algn="ctr" fontAlgn="ctr"/>
                      <a:r>
                        <a:rPr lang="de-DE" sz="1500" u="none" strike="noStrike">
                          <a:effectLst/>
                        </a:rPr>
                        <a:t>14</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18</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13</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23</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20</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23</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23</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17</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22</a:t>
                      </a:r>
                      <a:endParaRPr lang="de-DE" sz="1500" b="0"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24</a:t>
                      </a:r>
                      <a:endParaRPr lang="de-DE" sz="1500" b="0" i="0" u="none" strike="noStrike">
                        <a:solidFill>
                          <a:srgbClr val="413C41"/>
                        </a:solidFill>
                        <a:effectLst/>
                        <a:latin typeface="+mn-lt"/>
                      </a:endParaRPr>
                    </a:p>
                  </a:txBody>
                  <a:tcPr marL="7620" marR="7620" marT="7620" marB="0" anchor="ctr"/>
                </a:tc>
                <a:extLst>
                  <a:ext uri="{0D108BD9-81ED-4DB2-BD59-A6C34878D82A}">
                    <a16:rowId xmlns:a16="http://schemas.microsoft.com/office/drawing/2014/main" val="81275617"/>
                  </a:ext>
                </a:extLst>
              </a:tr>
              <a:tr h="479082">
                <a:tc>
                  <a:txBody>
                    <a:bodyPr/>
                    <a:lstStyle/>
                    <a:p>
                      <a:pPr algn="ctr" fontAlgn="ctr"/>
                      <a:r>
                        <a:rPr lang="de-DE" sz="1500" u="none" strike="noStrike" dirty="0">
                          <a:effectLst/>
                        </a:rPr>
                        <a:t>Total</a:t>
                      </a:r>
                      <a:endParaRPr lang="de-DE" sz="1500" b="1" i="0" u="none" strike="noStrike" dirty="0">
                        <a:solidFill>
                          <a:srgbClr val="CC4408"/>
                        </a:solidFill>
                        <a:effectLst/>
                        <a:latin typeface="+mn-lt"/>
                      </a:endParaRPr>
                    </a:p>
                  </a:txBody>
                  <a:tcPr marL="7620" marR="7620" marT="7620" marB="0" anchor="ctr">
                    <a:solidFill>
                      <a:schemeClr val="bg1">
                        <a:lumMod val="75000"/>
                      </a:schemeClr>
                    </a:solidFill>
                  </a:tcPr>
                </a:tc>
                <a:tc>
                  <a:txBody>
                    <a:bodyPr/>
                    <a:lstStyle/>
                    <a:p>
                      <a:pPr algn="ctr" fontAlgn="ctr"/>
                      <a:r>
                        <a:rPr lang="de-DE" sz="1500" u="none" strike="noStrike">
                          <a:effectLst/>
                        </a:rPr>
                        <a:t>298</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292</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283</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287</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248</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312</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333</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327</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a:effectLst/>
                        </a:rPr>
                        <a:t>324</a:t>
                      </a:r>
                      <a:endParaRPr lang="de-DE" sz="1500" b="1" i="0" u="none" strike="noStrike">
                        <a:solidFill>
                          <a:srgbClr val="413C41"/>
                        </a:solidFill>
                        <a:effectLst/>
                        <a:latin typeface="+mn-lt"/>
                      </a:endParaRPr>
                    </a:p>
                  </a:txBody>
                  <a:tcPr marL="7620" marR="7620" marT="7620" marB="0" anchor="ctr"/>
                </a:tc>
                <a:tc>
                  <a:txBody>
                    <a:bodyPr/>
                    <a:lstStyle/>
                    <a:p>
                      <a:pPr algn="ctr" fontAlgn="ctr"/>
                      <a:r>
                        <a:rPr lang="de-DE" sz="1500" u="none" strike="noStrike" dirty="0">
                          <a:effectLst/>
                        </a:rPr>
                        <a:t>353</a:t>
                      </a:r>
                      <a:endParaRPr lang="de-DE" sz="1500" b="1" i="0" u="none" strike="noStrike" dirty="0">
                        <a:solidFill>
                          <a:srgbClr val="413C41"/>
                        </a:solidFill>
                        <a:effectLst/>
                        <a:latin typeface="+mn-lt"/>
                      </a:endParaRPr>
                    </a:p>
                  </a:txBody>
                  <a:tcPr marL="7620" marR="7620" marT="7620" marB="0" anchor="ctr"/>
                </a:tc>
                <a:extLst>
                  <a:ext uri="{0D108BD9-81ED-4DB2-BD59-A6C34878D82A}">
                    <a16:rowId xmlns:a16="http://schemas.microsoft.com/office/drawing/2014/main" val="2159419751"/>
                  </a:ext>
                </a:extLst>
              </a:tr>
            </a:tbl>
          </a:graphicData>
        </a:graphic>
      </p:graphicFrame>
    </p:spTree>
    <p:extLst>
      <p:ext uri="{BB962C8B-B14F-4D97-AF65-F5344CB8AC3E}">
        <p14:creationId xmlns:p14="http://schemas.microsoft.com/office/powerpoint/2010/main" val="323085922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135560" y="836712"/>
            <a:ext cx="2341003" cy="590349"/>
          </a:xfrm>
        </p:spPr>
        <p:txBody>
          <a:bodyPr/>
          <a:lstStyle/>
          <a:p>
            <a:r>
              <a:rPr lang="de-DE" altLang="de-DE" sz="3600" dirty="0"/>
              <a:t>Problem</a:t>
            </a:r>
          </a:p>
        </p:txBody>
      </p:sp>
      <p:sp>
        <p:nvSpPr>
          <p:cNvPr id="46083" name="Rectangle 3"/>
          <p:cNvSpPr>
            <a:spLocks noGrp="1" noChangeArrowheads="1"/>
          </p:cNvSpPr>
          <p:nvPr>
            <p:ph type="body" idx="1"/>
          </p:nvPr>
        </p:nvSpPr>
        <p:spPr>
          <a:xfrm>
            <a:off x="2135560" y="1772816"/>
            <a:ext cx="7848600" cy="3836640"/>
          </a:xfrm>
        </p:spPr>
        <p:txBody>
          <a:bodyPr/>
          <a:lstStyle/>
          <a:p>
            <a:pPr>
              <a:buClr>
                <a:schemeClr val="bg2"/>
              </a:buClr>
              <a:buFontTx/>
              <a:buChar char="•"/>
            </a:pPr>
            <a:r>
              <a:rPr lang="de-DE" altLang="de-DE" sz="2000" dirty="0"/>
              <a:t>Weniger Organangebote  </a:t>
            </a:r>
            <a:r>
              <a:rPr lang="de-DE" sz="2000" dirty="0"/>
              <a:t> </a:t>
            </a:r>
            <a:r>
              <a:rPr lang="de-DE" altLang="de-DE" sz="2000" dirty="0"/>
              <a:t>   deutlich verlängerte Wartezeit</a:t>
            </a:r>
          </a:p>
          <a:p>
            <a:pPr>
              <a:buClr>
                <a:schemeClr val="bg2"/>
              </a:buClr>
              <a:buFontTx/>
              <a:buNone/>
            </a:pPr>
            <a:r>
              <a:rPr lang="de-DE" altLang="de-DE" sz="2000" dirty="0"/>
              <a:t>	Sterberaten auf der Warteliste bis 50%</a:t>
            </a:r>
          </a:p>
          <a:p>
            <a:pPr>
              <a:buClr>
                <a:schemeClr val="bg2"/>
              </a:buClr>
              <a:buFontTx/>
              <a:buChar char="•"/>
            </a:pPr>
            <a:endParaRPr lang="de-DE" altLang="de-DE" sz="2000" dirty="0"/>
          </a:p>
          <a:p>
            <a:pPr>
              <a:buClr>
                <a:schemeClr val="bg2"/>
              </a:buClr>
              <a:buFontTx/>
              <a:buChar char="•"/>
            </a:pPr>
            <a:r>
              <a:rPr lang="de-DE" altLang="de-DE" sz="2000" dirty="0"/>
              <a:t>Ablehnung angebotener Spenderherzen, da kein</a:t>
            </a:r>
          </a:p>
          <a:p>
            <a:pPr>
              <a:buClr>
                <a:schemeClr val="bg2"/>
              </a:buClr>
              <a:buFontTx/>
              <a:buNone/>
            </a:pPr>
            <a:r>
              <a:rPr lang="de-DE" altLang="de-DE" sz="2000" dirty="0"/>
              <a:t>	Blutgruppenkompatibler Empfänger gefunden wird</a:t>
            </a:r>
          </a:p>
          <a:p>
            <a:pPr>
              <a:buFont typeface="Symbol" panose="05050102010706020507" pitchFamily="18" charset="2"/>
              <a:buNone/>
            </a:pPr>
            <a:endParaRPr lang="de-DE" altLang="de-DE" sz="2000" dirty="0"/>
          </a:p>
          <a:p>
            <a:pPr>
              <a:buFont typeface="Symbol" panose="05050102010706020507" pitchFamily="18" charset="2"/>
              <a:buNone/>
            </a:pPr>
            <a:r>
              <a:rPr lang="de-DE" altLang="de-DE" sz="2000" dirty="0"/>
              <a:t>	1998-2002 (Eurotransplant </a:t>
            </a:r>
            <a:r>
              <a:rPr lang="de-DE" altLang="de-DE" sz="2000" dirty="0" err="1"/>
              <a:t>Leyden</a:t>
            </a:r>
            <a:r>
              <a:rPr lang="de-DE" altLang="de-DE" sz="2000" dirty="0"/>
              <a:t>)</a:t>
            </a:r>
          </a:p>
          <a:p>
            <a:pPr>
              <a:buFont typeface="Symbol" panose="05050102010706020507" pitchFamily="18" charset="2"/>
              <a:buNone/>
            </a:pPr>
            <a:r>
              <a:rPr lang="de-DE" altLang="de-DE" sz="2000" dirty="0">
                <a:solidFill>
                  <a:schemeClr val="accent2"/>
                </a:solidFill>
              </a:rPr>
              <a:t>	</a:t>
            </a:r>
            <a:r>
              <a:rPr lang="de-DE" altLang="de-DE" sz="2000" b="1" dirty="0">
                <a:solidFill>
                  <a:srgbClr val="FF0000"/>
                </a:solidFill>
              </a:rPr>
              <a:t>73</a:t>
            </a:r>
            <a:r>
              <a:rPr lang="de-DE" altLang="de-DE" sz="2000" dirty="0"/>
              <a:t> Kinder auf Warteliste verstorben - </a:t>
            </a:r>
            <a:r>
              <a:rPr lang="de-DE" altLang="de-DE" sz="2000" b="1" dirty="0">
                <a:solidFill>
                  <a:srgbClr val="FF0000"/>
                </a:solidFill>
              </a:rPr>
              <a:t>90</a:t>
            </a:r>
            <a:r>
              <a:rPr lang="de-DE" altLang="de-DE" sz="2000" dirty="0">
                <a:solidFill>
                  <a:srgbClr val="FF0000"/>
                </a:solidFill>
              </a:rPr>
              <a:t> </a:t>
            </a:r>
            <a:r>
              <a:rPr lang="de-DE" altLang="de-DE" sz="2000" dirty="0"/>
              <a:t>Organe verworfen</a:t>
            </a:r>
          </a:p>
          <a:p>
            <a:pPr>
              <a:buFont typeface="Symbol" panose="05050102010706020507" pitchFamily="18" charset="2"/>
              <a:buNone/>
            </a:pPr>
            <a:endParaRPr lang="de-DE" altLang="de-DE" sz="2000" dirty="0"/>
          </a:p>
          <a:p>
            <a:pPr>
              <a:buFont typeface="Symbol" panose="05050102010706020507" pitchFamily="18" charset="2"/>
              <a:buNone/>
            </a:pPr>
            <a:endParaRPr lang="de-DE" altLang="de-DE" sz="2000" dirty="0"/>
          </a:p>
        </p:txBody>
      </p:sp>
      <p:sp>
        <p:nvSpPr>
          <p:cNvPr id="46084" name="Line 69"/>
          <p:cNvSpPr>
            <a:spLocks noChangeShapeType="1"/>
          </p:cNvSpPr>
          <p:nvPr/>
        </p:nvSpPr>
        <p:spPr bwMode="auto">
          <a:xfrm>
            <a:off x="5591944" y="1916832"/>
            <a:ext cx="228600" cy="0"/>
          </a:xfrm>
          <a:prstGeom prst="line">
            <a:avLst/>
          </a:prstGeom>
          <a:noFill/>
          <a:ln w="190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de-DE" dirty="0"/>
          </a:p>
        </p:txBody>
      </p:sp>
    </p:spTree>
    <p:extLst>
      <p:ext uri="{BB962C8B-B14F-4D97-AF65-F5344CB8AC3E}">
        <p14:creationId xmlns:p14="http://schemas.microsoft.com/office/powerpoint/2010/main" val="15436912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656693"/>
            <a:ext cx="7089098" cy="828092"/>
          </a:xfrm>
        </p:spPr>
        <p:txBody>
          <a:bodyPr/>
          <a:lstStyle/>
          <a:p>
            <a:r>
              <a:rPr lang="de-DE" dirty="0"/>
              <a:t>Konsequenz der zunehmenden Wartezeit </a:t>
            </a:r>
            <a:br>
              <a:rPr lang="de-DE" dirty="0"/>
            </a:br>
            <a:r>
              <a:rPr lang="de-DE" dirty="0"/>
              <a:t>bei pädiatrischer Herztransplantation</a:t>
            </a:r>
            <a:br>
              <a:rPr lang="de-DE" dirty="0"/>
            </a:br>
            <a:endParaRPr lang="de-DE" dirty="0"/>
          </a:p>
        </p:txBody>
      </p:sp>
      <p:sp>
        <p:nvSpPr>
          <p:cNvPr id="3" name="Inhaltsplatzhalter 2"/>
          <p:cNvSpPr>
            <a:spLocks noGrp="1"/>
          </p:cNvSpPr>
          <p:nvPr>
            <p:ph idx="1"/>
          </p:nvPr>
        </p:nvSpPr>
        <p:spPr>
          <a:xfrm>
            <a:off x="983432" y="2060848"/>
            <a:ext cx="10801352" cy="4656176"/>
          </a:xfrm>
        </p:spPr>
        <p:txBody>
          <a:bodyPr/>
          <a:lstStyle/>
          <a:p>
            <a:pPr marL="0" indent="0">
              <a:buNone/>
            </a:pPr>
            <a:endParaRPr lang="de-DE" sz="1000" dirty="0">
              <a:solidFill>
                <a:srgbClr val="006600"/>
              </a:solidFill>
            </a:endParaRPr>
          </a:p>
          <a:p>
            <a:r>
              <a:rPr lang="de-DE" sz="2000" dirty="0"/>
              <a:t>Verbesserung der Herzinsuffizienztherapie (konservativ und operativ)</a:t>
            </a:r>
          </a:p>
          <a:p>
            <a:r>
              <a:rPr lang="de-DE" sz="2000" b="1" dirty="0"/>
              <a:t>AB0-inkompatible Herztransplantation bis zum Alter von 2 Jahren</a:t>
            </a:r>
          </a:p>
          <a:p>
            <a:r>
              <a:rPr lang="de-DE" sz="2000" dirty="0"/>
              <a:t>Änderung der Kriterien zu transplantierender Organe </a:t>
            </a:r>
          </a:p>
          <a:p>
            <a:r>
              <a:rPr lang="de-DE" sz="2000" dirty="0"/>
              <a:t>HLA inkompatible Herztransplantation</a:t>
            </a:r>
          </a:p>
          <a:p>
            <a:r>
              <a:rPr lang="de-DE" sz="2000" dirty="0"/>
              <a:t>Vermeidung der Retransplantation</a:t>
            </a:r>
          </a:p>
          <a:p>
            <a:pPr marL="0" indent="0">
              <a:buNone/>
            </a:pPr>
            <a:endParaRPr lang="de-DE" sz="1600" dirty="0"/>
          </a:p>
          <a:p>
            <a:pPr marL="0" indent="0">
              <a:buNone/>
            </a:pPr>
            <a:endParaRPr lang="de-DE" sz="2000" dirty="0">
              <a:solidFill>
                <a:srgbClr val="006600"/>
              </a:solidFill>
            </a:endParaRPr>
          </a:p>
        </p:txBody>
      </p:sp>
    </p:spTree>
    <p:extLst>
      <p:ext uri="{BB962C8B-B14F-4D97-AF65-F5344CB8AC3E}">
        <p14:creationId xmlns:p14="http://schemas.microsoft.com/office/powerpoint/2010/main" val="34579642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829122" y="476672"/>
            <a:ext cx="3843017" cy="713460"/>
          </a:xfrm>
        </p:spPr>
        <p:txBody>
          <a:bodyPr/>
          <a:lstStyle/>
          <a:p>
            <a:r>
              <a:rPr lang="de-DE" altLang="de-DE" sz="4400" dirty="0"/>
              <a:t>Ergebnisse </a:t>
            </a:r>
          </a:p>
        </p:txBody>
      </p:sp>
      <p:sp>
        <p:nvSpPr>
          <p:cNvPr id="49155" name="Rectangle 3"/>
          <p:cNvSpPr>
            <a:spLocks noGrp="1" noChangeArrowheads="1"/>
          </p:cNvSpPr>
          <p:nvPr>
            <p:ph type="body" idx="1"/>
          </p:nvPr>
        </p:nvSpPr>
        <p:spPr>
          <a:xfrm>
            <a:off x="1828800" y="1676400"/>
            <a:ext cx="8382000" cy="3657600"/>
          </a:xfrm>
        </p:spPr>
        <p:txBody>
          <a:bodyPr/>
          <a:lstStyle/>
          <a:p>
            <a:pPr>
              <a:buClr>
                <a:schemeClr val="bg2"/>
              </a:buClr>
              <a:buFontTx/>
              <a:buChar char="•"/>
            </a:pPr>
            <a:r>
              <a:rPr lang="de-DE" altLang="de-DE" sz="2000" dirty="0"/>
              <a:t>Keine hyperakute Abstoßungsreaktion nach Lösen der </a:t>
            </a:r>
            <a:r>
              <a:rPr lang="de-DE" altLang="de-DE" sz="2000" dirty="0" err="1"/>
              <a:t>Aortenklemme</a:t>
            </a:r>
            <a:endParaRPr lang="de-DE" altLang="de-DE" sz="2000" dirty="0"/>
          </a:p>
          <a:p>
            <a:pPr>
              <a:buClr>
                <a:schemeClr val="bg2"/>
              </a:buClr>
              <a:buFontTx/>
              <a:buChar char="•"/>
            </a:pPr>
            <a:r>
              <a:rPr lang="de-DE" altLang="de-DE" sz="2000" dirty="0"/>
              <a:t>Kein akutes Abstoßungsereignis im bisherigen Follow-</a:t>
            </a:r>
            <a:r>
              <a:rPr lang="de-DE" altLang="de-DE" sz="2000" dirty="0" err="1"/>
              <a:t>up</a:t>
            </a:r>
            <a:r>
              <a:rPr lang="de-DE" altLang="de-DE" sz="2000" dirty="0"/>
              <a:t> von </a:t>
            </a:r>
          </a:p>
          <a:p>
            <a:pPr>
              <a:buClr>
                <a:schemeClr val="bg2"/>
              </a:buClr>
              <a:buFontTx/>
              <a:buNone/>
            </a:pPr>
            <a:r>
              <a:rPr lang="de-DE" altLang="de-DE" sz="2000" dirty="0"/>
              <a:t>	13-18 Monaten</a:t>
            </a:r>
          </a:p>
          <a:p>
            <a:pPr>
              <a:buClr>
                <a:schemeClr val="bg2"/>
              </a:buClr>
              <a:buFontTx/>
              <a:buChar char="•"/>
            </a:pPr>
            <a:r>
              <a:rPr lang="de-DE" altLang="de-DE" sz="2000" dirty="0"/>
              <a:t>Elektive Biopsie (1 Patient): keine zelluläre oder humorale Abstoßung, unauffällige Koronarangiographie</a:t>
            </a:r>
          </a:p>
          <a:p>
            <a:pPr>
              <a:buClr>
                <a:schemeClr val="bg2"/>
              </a:buClr>
              <a:buFontTx/>
              <a:buChar char="•"/>
            </a:pPr>
            <a:r>
              <a:rPr lang="de-DE" altLang="de-DE" sz="2000" dirty="0"/>
              <a:t>Keine Erhöhung der Immunsuppression zur Therapie oder Vorbeugung von Abstoßungsreaktionen notwendig</a:t>
            </a:r>
          </a:p>
        </p:txBody>
      </p:sp>
    </p:spTree>
    <p:extLst>
      <p:ext uri="{BB962C8B-B14F-4D97-AF65-F5344CB8AC3E}">
        <p14:creationId xmlns:p14="http://schemas.microsoft.com/office/powerpoint/2010/main" val="2970888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13"/>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91344" y="116632"/>
            <a:ext cx="901700" cy="1065213"/>
          </a:xfrm>
          <a:prstGeom prst="rect">
            <a:avLst/>
          </a:prstGeom>
          <a:noFill/>
          <a:ln w="9525">
            <a:noFill/>
            <a:miter lim="800000"/>
            <a:headEnd/>
            <a:tailEnd/>
          </a:ln>
        </p:spPr>
      </p:pic>
      <p:sp>
        <p:nvSpPr>
          <p:cNvPr id="13" name="Textfeld 12"/>
          <p:cNvSpPr txBox="1"/>
          <p:nvPr/>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
        <p:nvSpPr>
          <p:cNvPr id="3" name="Rechteck 2"/>
          <p:cNvSpPr/>
          <p:nvPr/>
        </p:nvSpPr>
        <p:spPr>
          <a:xfrm>
            <a:off x="3048000" y="1997839"/>
            <a:ext cx="6096000" cy="1815882"/>
          </a:xfrm>
          <a:prstGeom prst="rect">
            <a:avLst/>
          </a:prstGeom>
        </p:spPr>
        <p:txBody>
          <a:bodyPr>
            <a:spAutoFit/>
          </a:bodyPr>
          <a:lstStyle/>
          <a:p>
            <a:r>
              <a:rPr lang="de-DE" sz="2000" b="1" dirty="0"/>
              <a:t>Ein neues Herz für Marco</a:t>
            </a:r>
          </a:p>
          <a:p>
            <a:endParaRPr lang="de-DE" sz="2000" b="1" dirty="0"/>
          </a:p>
          <a:p>
            <a:r>
              <a:rPr lang="de-DE" dirty="0"/>
              <a:t>13.01.2023 - Patient Marco hat </a:t>
            </a:r>
            <a:r>
              <a:rPr lang="de-DE" b="1" dirty="0">
                <a:solidFill>
                  <a:srgbClr val="FF0000"/>
                </a:solidFill>
              </a:rPr>
              <a:t>948 Tage </a:t>
            </a:r>
            <a:r>
              <a:rPr lang="de-DE" dirty="0"/>
              <a:t>im LMU Klinikum auf ein neues Herz gewartet, vergangene Woche wurde er erfolgreich transplantiert. </a:t>
            </a:r>
          </a:p>
          <a:p>
            <a:endParaRPr lang="de-DE" dirty="0"/>
          </a:p>
        </p:txBody>
      </p:sp>
    </p:spTree>
    <p:extLst>
      <p:ext uri="{BB962C8B-B14F-4D97-AF65-F5344CB8AC3E}">
        <p14:creationId xmlns:p14="http://schemas.microsoft.com/office/powerpoint/2010/main" val="38689898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705011"/>
            <a:ext cx="2831522" cy="390295"/>
          </a:xfrm>
        </p:spPr>
        <p:txBody>
          <a:bodyPr/>
          <a:lstStyle/>
          <a:p>
            <a:r>
              <a:rPr lang="de-DE" dirty="0"/>
              <a:t>Ethische Fragen</a:t>
            </a:r>
          </a:p>
        </p:txBody>
      </p:sp>
      <p:sp>
        <p:nvSpPr>
          <p:cNvPr id="3" name="Inhaltsplatzhalter 2"/>
          <p:cNvSpPr>
            <a:spLocks noGrp="1"/>
          </p:cNvSpPr>
          <p:nvPr>
            <p:ph idx="1"/>
          </p:nvPr>
        </p:nvSpPr>
        <p:spPr>
          <a:xfrm>
            <a:off x="874713" y="1448760"/>
            <a:ext cx="10801352" cy="5328612"/>
          </a:xfrm>
        </p:spPr>
        <p:txBody>
          <a:bodyPr/>
          <a:lstStyle/>
          <a:p>
            <a:pPr marL="0" indent="0">
              <a:buNone/>
            </a:pPr>
            <a:r>
              <a:rPr lang="de-DE" sz="2000" dirty="0"/>
              <a:t>  </a:t>
            </a:r>
            <a:r>
              <a:rPr lang="de-DE" sz="1800" b="1" dirty="0"/>
              <a:t>Frühere ethische Fragen sind beantwortet</a:t>
            </a:r>
          </a:p>
          <a:p>
            <a:pPr lvl="1"/>
            <a:r>
              <a:rPr lang="de-DE" sz="1800" dirty="0"/>
              <a:t>Wachstums des Kindes und des Herzens</a:t>
            </a:r>
          </a:p>
          <a:p>
            <a:pPr lvl="1"/>
            <a:r>
              <a:rPr lang="de-DE" sz="1800" dirty="0"/>
              <a:t>Entwicklung – psychisch und somatisch</a:t>
            </a:r>
          </a:p>
          <a:p>
            <a:pPr lvl="1"/>
            <a:r>
              <a:rPr lang="de-DE" sz="1800" dirty="0"/>
              <a:t>Immunsystem</a:t>
            </a:r>
          </a:p>
          <a:p>
            <a:pPr lvl="1"/>
            <a:r>
              <a:rPr lang="de-DE" sz="1800" dirty="0"/>
              <a:t>Lebenserwartung und Lebensstil</a:t>
            </a:r>
          </a:p>
          <a:p>
            <a:pPr marL="176212" lvl="1" indent="0">
              <a:buNone/>
            </a:pPr>
            <a:r>
              <a:rPr lang="de-DE" sz="1800" b="1" dirty="0"/>
              <a:t>Neue ethische Fragen</a:t>
            </a:r>
          </a:p>
          <a:p>
            <a:pPr lvl="1"/>
            <a:r>
              <a:rPr lang="de-DE" sz="1800" dirty="0"/>
              <a:t>Organmangel</a:t>
            </a:r>
          </a:p>
          <a:p>
            <a:pPr lvl="1"/>
            <a:r>
              <a:rPr lang="de-DE" sz="1800" dirty="0"/>
              <a:t>Verlängerte Wartezeiten</a:t>
            </a:r>
          </a:p>
          <a:p>
            <a:pPr lvl="1"/>
            <a:r>
              <a:rPr lang="de-DE" sz="1800" dirty="0"/>
              <a:t>Kosten</a:t>
            </a:r>
          </a:p>
          <a:p>
            <a:pPr lvl="1"/>
            <a:r>
              <a:rPr lang="de-DE" sz="1800" dirty="0"/>
              <a:t>Xenotransplantation</a:t>
            </a:r>
          </a:p>
          <a:p>
            <a:pPr marL="176212" lvl="1" indent="0">
              <a:buNone/>
            </a:pPr>
            <a:r>
              <a:rPr lang="de-DE" sz="1800" b="1" dirty="0"/>
              <a:t>Effektiver Utilitarismus</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C01A46C-B0C2-4809-B125-BD8F6CFD22FF}" type="slidenum">
              <a:rPr lang="de-DE" smtClean="0"/>
              <a:pPr/>
              <a:t>36</a:t>
            </a:fld>
            <a:endParaRPr lang="de-DE"/>
          </a:p>
        </p:txBody>
      </p:sp>
      <p:pic>
        <p:nvPicPr>
          <p:cNvPr id="1026" name="490E038A-6C3C-4200-B879-3FF156FD406D" descr="image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24443" y="2944575"/>
            <a:ext cx="3037346" cy="227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5234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41E6ED6-75CF-9A4A-2EEC-AE3014354576}"/>
              </a:ext>
            </a:extLst>
          </p:cNvPr>
          <p:cNvPicPr>
            <a:picLocks noChangeAspect="1"/>
          </p:cNvPicPr>
          <p:nvPr/>
        </p:nvPicPr>
        <p:blipFill rotWithShape="1">
          <a:blip r:embed="rId3">
            <a:extLst>
              <a:ext uri="{28A0092B-C50C-407E-A947-70E740481C1C}">
                <a14:useLocalDpi xmlns:a14="http://schemas.microsoft.com/office/drawing/2010/main" val="0"/>
              </a:ext>
            </a:extLst>
          </a:blip>
          <a:srcRect l="29525" t="22701" r="24800" b="25850"/>
          <a:stretch/>
        </p:blipFill>
        <p:spPr>
          <a:xfrm>
            <a:off x="7032104" y="2069880"/>
            <a:ext cx="4176464" cy="3528392"/>
          </a:xfrm>
          <a:prstGeom prst="rect">
            <a:avLst/>
          </a:prstGeom>
        </p:spPr>
      </p:pic>
      <p:pic>
        <p:nvPicPr>
          <p:cNvPr id="4" name="Grafik 3">
            <a:extLst>
              <a:ext uri="{FF2B5EF4-FFF2-40B4-BE49-F238E27FC236}">
                <a16:creationId xmlns:a16="http://schemas.microsoft.com/office/drawing/2014/main" id="{818E95AE-D283-3BE0-E431-69906B2F1AFD}"/>
              </a:ext>
            </a:extLst>
          </p:cNvPr>
          <p:cNvPicPr>
            <a:picLocks noChangeAspect="1"/>
          </p:cNvPicPr>
          <p:nvPr/>
        </p:nvPicPr>
        <p:blipFill>
          <a:blip r:embed="rId4"/>
          <a:stretch>
            <a:fillRect/>
          </a:stretch>
        </p:blipFill>
        <p:spPr>
          <a:xfrm>
            <a:off x="1127448" y="2071899"/>
            <a:ext cx="1655912" cy="3584892"/>
          </a:xfrm>
          <a:prstGeom prst="rect">
            <a:avLst/>
          </a:prstGeom>
        </p:spPr>
      </p:pic>
      <p:sp>
        <p:nvSpPr>
          <p:cNvPr id="5" name="Titel 4">
            <a:extLst>
              <a:ext uri="{FF2B5EF4-FFF2-40B4-BE49-F238E27FC236}">
                <a16:creationId xmlns:a16="http://schemas.microsoft.com/office/drawing/2014/main" id="{7D037B4A-56A4-58F7-F011-5F58BA45D367}"/>
              </a:ext>
            </a:extLst>
          </p:cNvPr>
          <p:cNvSpPr>
            <a:spLocks noGrp="1"/>
          </p:cNvSpPr>
          <p:nvPr>
            <p:ph type="ctrTitle"/>
          </p:nvPr>
        </p:nvSpPr>
        <p:spPr>
          <a:xfrm>
            <a:off x="767408" y="325829"/>
            <a:ext cx="5547009" cy="390295"/>
          </a:xfrm>
        </p:spPr>
        <p:txBody>
          <a:bodyPr/>
          <a:lstStyle/>
          <a:p>
            <a:r>
              <a:rPr lang="de-DE" dirty="0"/>
              <a:t>HTX - für viele Kinder ein Segen</a:t>
            </a:r>
          </a:p>
        </p:txBody>
      </p:sp>
      <p:sp>
        <p:nvSpPr>
          <p:cNvPr id="6" name="Untertitel 5">
            <a:extLst>
              <a:ext uri="{FF2B5EF4-FFF2-40B4-BE49-F238E27FC236}">
                <a16:creationId xmlns:a16="http://schemas.microsoft.com/office/drawing/2014/main" id="{2010436D-22A9-9A23-BD38-8C8C648ADE94}"/>
              </a:ext>
            </a:extLst>
          </p:cNvPr>
          <p:cNvSpPr>
            <a:spLocks noGrp="1"/>
          </p:cNvSpPr>
          <p:nvPr>
            <p:ph type="subTitle" idx="1"/>
          </p:nvPr>
        </p:nvSpPr>
        <p:spPr>
          <a:xfrm>
            <a:off x="4031605" y="1909837"/>
            <a:ext cx="8534400" cy="1752600"/>
          </a:xfrm>
        </p:spPr>
        <p:txBody>
          <a:bodyPr/>
          <a:lstStyle/>
          <a:p>
            <a:endParaRPr lang="de-DE" dirty="0"/>
          </a:p>
        </p:txBody>
      </p:sp>
      <p:pic>
        <p:nvPicPr>
          <p:cNvPr id="1026" name="Picture 2">
            <a:extLst>
              <a:ext uri="{FF2B5EF4-FFF2-40B4-BE49-F238E27FC236}">
                <a16:creationId xmlns:a16="http://schemas.microsoft.com/office/drawing/2014/main" id="{F2CEC6AB-4788-5AD3-EF19-56A28AB00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060" y="1628801"/>
            <a:ext cx="2815824" cy="422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965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482944" y="6681044"/>
            <a:ext cx="5226111" cy="153888"/>
          </a:xfrm>
          <a:prstGeom prst="rect">
            <a:avLst/>
          </a:prstGeom>
          <a:noFill/>
        </p:spPr>
        <p:txBody>
          <a:bodyPr wrap="none" lIns="0" tIns="0" rIns="0" bIns="0" rtlCol="0">
            <a:spAutoFit/>
          </a:bodyPr>
          <a:lstStyle/>
          <a:p>
            <a:pPr>
              <a:spcBef>
                <a:spcPts val="100"/>
              </a:spcBef>
            </a:pPr>
            <a:r>
              <a:rPr lang="de-DE" sz="1000" cap="all" spc="40" dirty="0">
                <a:solidFill>
                  <a:schemeClr val="bg1">
                    <a:lumMod val="50000"/>
                  </a:schemeClr>
                </a:solidFill>
                <a:latin typeface="Verdana" pitchFamily="34" charset="0"/>
                <a:ea typeface="Verdana" pitchFamily="34" charset="0"/>
                <a:cs typeface="Verdana" pitchFamily="34" charset="0"/>
              </a:rPr>
              <a:t>Abteilung Kinderkardiologie und Pädiatrische Intensivmedizin </a:t>
            </a:r>
          </a:p>
        </p:txBody>
      </p:sp>
      <p:sp>
        <p:nvSpPr>
          <p:cNvPr id="7" name="Rechteck 6"/>
          <p:cNvSpPr/>
          <p:nvPr/>
        </p:nvSpPr>
        <p:spPr>
          <a:xfrm>
            <a:off x="119336" y="1268760"/>
            <a:ext cx="11953328" cy="5328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500" dirty="0" err="1"/>
          </a:p>
        </p:txBody>
      </p:sp>
      <p:pic>
        <p:nvPicPr>
          <p:cNvPr id="5" name="Picture 2" descr="Urlaub an bayerischen Seen">
            <a:extLst>
              <a:ext uri="{FF2B5EF4-FFF2-40B4-BE49-F238E27FC236}">
                <a16:creationId xmlns:a16="http://schemas.microsoft.com/office/drawing/2014/main" id="{DDC4B861-A020-E340-BC31-73BA9D40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9" y="1253232"/>
            <a:ext cx="12229559" cy="532859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33A33754-4539-43A6-AA7F-A4A7AC3CD08D}"/>
              </a:ext>
            </a:extLst>
          </p:cNvPr>
          <p:cNvSpPr>
            <a:spLocks noGrp="1"/>
          </p:cNvSpPr>
          <p:nvPr>
            <p:ph type="ctrTitle"/>
          </p:nvPr>
        </p:nvSpPr>
        <p:spPr>
          <a:xfrm>
            <a:off x="808775" y="1268760"/>
            <a:ext cx="3157032" cy="565146"/>
          </a:xfrm>
        </p:spPr>
        <p:txBody>
          <a:bodyPr/>
          <a:lstStyle/>
          <a:p>
            <a:r>
              <a:rPr lang="de-DE" dirty="0"/>
              <a:t>Vielen Dank</a:t>
            </a:r>
          </a:p>
        </p:txBody>
      </p:sp>
      <p:sp>
        <p:nvSpPr>
          <p:cNvPr id="9" name="Textplatzhalter 3">
            <a:extLst>
              <a:ext uri="{FF2B5EF4-FFF2-40B4-BE49-F238E27FC236}">
                <a16:creationId xmlns:a16="http://schemas.microsoft.com/office/drawing/2014/main" id="{BFFDD6CD-5C71-46D8-8AAC-2A7DB14A1AEA}"/>
              </a:ext>
            </a:extLst>
          </p:cNvPr>
          <p:cNvSpPr>
            <a:spLocks noGrp="1"/>
          </p:cNvSpPr>
          <p:nvPr>
            <p:ph type="body" sz="quarter" idx="13"/>
          </p:nvPr>
        </p:nvSpPr>
        <p:spPr>
          <a:xfrm>
            <a:off x="808775" y="1835680"/>
            <a:ext cx="6141824" cy="565146"/>
          </a:xfrm>
        </p:spPr>
        <p:txBody>
          <a:bodyPr/>
          <a:lstStyle/>
          <a:p>
            <a:r>
              <a:rPr lang="de-DE" dirty="0"/>
              <a:t>für Ihre Aufmerksamkeit</a:t>
            </a:r>
          </a:p>
        </p:txBody>
      </p:sp>
      <p:sp>
        <p:nvSpPr>
          <p:cNvPr id="11" name="Textfeld 10">
            <a:extLst>
              <a:ext uri="{FF2B5EF4-FFF2-40B4-BE49-F238E27FC236}">
                <a16:creationId xmlns:a16="http://schemas.microsoft.com/office/drawing/2014/main" id="{C25368C3-6BA2-408F-B048-9EF8A01D619F}"/>
              </a:ext>
            </a:extLst>
          </p:cNvPr>
          <p:cNvSpPr txBox="1"/>
          <p:nvPr/>
        </p:nvSpPr>
        <p:spPr>
          <a:xfrm>
            <a:off x="820051" y="2492896"/>
            <a:ext cx="4254691" cy="323165"/>
          </a:xfrm>
          <a:prstGeom prst="rect">
            <a:avLst/>
          </a:prstGeom>
          <a:noFill/>
        </p:spPr>
        <p:txBody>
          <a:bodyPr wrap="none" rtlCol="0">
            <a:spAutoFit/>
          </a:bodyPr>
          <a:lstStyle/>
          <a:p>
            <a:pPr algn="l"/>
            <a:r>
              <a:rPr lang="de-DE" sz="1500" b="1" dirty="0">
                <a:solidFill>
                  <a:schemeClr val="bg1"/>
                </a:solidFill>
              </a:rPr>
              <a:t>Heinrich.Netz@med.uni-muenchen.de</a:t>
            </a:r>
          </a:p>
        </p:txBody>
      </p:sp>
    </p:spTree>
    <p:extLst>
      <p:ext uri="{BB962C8B-B14F-4D97-AF65-F5344CB8AC3E}">
        <p14:creationId xmlns:p14="http://schemas.microsoft.com/office/powerpoint/2010/main" val="19124689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4306889" y="160339"/>
            <a:ext cx="6472253" cy="6510337"/>
            <a:chOff x="1558" y="100"/>
            <a:chExt cx="4814" cy="4055"/>
          </a:xfrm>
        </p:grpSpPr>
        <p:pic>
          <p:nvPicPr>
            <p:cNvPr id="40965" name="Picture 3" descr="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 y="100"/>
              <a:ext cx="4731" cy="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4"/>
            <p:cNvSpPr txBox="1">
              <a:spLocks noChangeArrowheads="1"/>
            </p:cNvSpPr>
            <p:nvPr/>
          </p:nvSpPr>
          <p:spPr bwMode="auto">
            <a:xfrm>
              <a:off x="3560" y="3269"/>
              <a:ext cx="28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pPr algn="ctr"/>
              <a:r>
                <a:rPr lang="de-DE" altLang="de-DE" sz="2400">
                  <a:solidFill>
                    <a:srgbClr val="000000"/>
                  </a:solidFill>
                  <a:latin typeface="Tahoma" panose="020B0604030504040204" pitchFamily="34" charset="0"/>
                </a:rPr>
                <a:t>December 3, 1967</a:t>
              </a:r>
            </a:p>
            <a:p>
              <a:pPr algn="ctr"/>
              <a:r>
                <a:rPr lang="de-DE" altLang="de-DE" sz="2400">
                  <a:solidFill>
                    <a:srgbClr val="000000"/>
                  </a:solidFill>
                  <a:latin typeface="Tahoma" panose="020B0604030504040204" pitchFamily="34" charset="0"/>
                </a:rPr>
                <a:t>First human-to-human </a:t>
              </a:r>
            </a:p>
            <a:p>
              <a:pPr algn="ctr"/>
              <a:r>
                <a:rPr lang="de-DE" altLang="de-DE" sz="2400">
                  <a:solidFill>
                    <a:srgbClr val="000000"/>
                  </a:solidFill>
                  <a:latin typeface="Tahoma" panose="020B0604030504040204" pitchFamily="34" charset="0"/>
                </a:rPr>
                <a:t>cardiac allograft</a:t>
              </a:r>
            </a:p>
          </p:txBody>
        </p:sp>
      </p:grpSp>
      <p:pic>
        <p:nvPicPr>
          <p:cNvPr id="40963" name="Picture 5" descr="1chris3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1" y="457200"/>
            <a:ext cx="48228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1101671215_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087564"/>
            <a:ext cx="319405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124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3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869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3"/>
          <p:cNvSpPr txBox="1">
            <a:spLocks noChangeArrowheads="1"/>
          </p:cNvSpPr>
          <p:nvPr/>
        </p:nvSpPr>
        <p:spPr bwMode="auto">
          <a:xfrm>
            <a:off x="1676400" y="990601"/>
            <a:ext cx="2557110" cy="584775"/>
          </a:xfrm>
          <a:prstGeom prst="rect">
            <a:avLst/>
          </a:prstGeom>
          <a:noFill/>
          <a:ln w="12700" cap="sq">
            <a:noFill/>
            <a:miter lim="800000"/>
            <a:headEnd type="none" w="sm" len="sm"/>
            <a:tailEnd type="none" w="sm" len="sm"/>
          </a:ln>
          <a:effectLst/>
        </p:spPr>
        <p:txBody>
          <a:bodyPr wrap="none">
            <a:spAutoFit/>
          </a:bodyPr>
          <a:lstStyle/>
          <a:p>
            <a:pPr>
              <a:defRPr/>
            </a:pPr>
            <a:r>
              <a:rPr lang="en-US" sz="3200">
                <a:solidFill>
                  <a:srgbClr val="FF0000"/>
                </a:solidFill>
                <a:effectLst>
                  <a:outerShdw blurRad="38100" dist="38100" dir="2700000" algn="tl">
                    <a:srgbClr val="000000"/>
                  </a:outerShdw>
                </a:effectLst>
                <a:latin typeface="Tahoma" pitchFamily="34" charset="0"/>
              </a:rPr>
              <a:t>1968: n=100</a:t>
            </a:r>
          </a:p>
        </p:txBody>
      </p:sp>
    </p:spTree>
    <p:extLst>
      <p:ext uri="{BB962C8B-B14F-4D97-AF65-F5344CB8AC3E}">
        <p14:creationId xmlns:p14="http://schemas.microsoft.com/office/powerpoint/2010/main" val="576751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box(out)">
                                      <p:cBhvr>
                                        <p:cTn id="7" dur="5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3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074739"/>
            <a:ext cx="86995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Group 3"/>
          <p:cNvGrpSpPr>
            <a:grpSpLocks/>
          </p:cNvGrpSpPr>
          <p:nvPr/>
        </p:nvGrpSpPr>
        <p:grpSpPr bwMode="auto">
          <a:xfrm>
            <a:off x="1646238" y="946150"/>
            <a:ext cx="8718550" cy="4997450"/>
            <a:chOff x="86" y="589"/>
            <a:chExt cx="6109" cy="3113"/>
          </a:xfrm>
        </p:grpSpPr>
        <p:sp>
          <p:nvSpPr>
            <p:cNvPr id="207876" name="Text Box 4"/>
            <p:cNvSpPr txBox="1">
              <a:spLocks noChangeArrowheads="1"/>
            </p:cNvSpPr>
            <p:nvPr/>
          </p:nvSpPr>
          <p:spPr bwMode="auto">
            <a:xfrm>
              <a:off x="4559" y="3337"/>
              <a:ext cx="1636" cy="365"/>
            </a:xfrm>
            <a:prstGeom prst="rect">
              <a:avLst/>
            </a:prstGeom>
            <a:noFill/>
            <a:ln w="12700" cap="sq">
              <a:noFill/>
              <a:miter lim="800000"/>
              <a:headEnd type="none" w="sm" len="sm"/>
              <a:tailEnd type="none" w="sm" len="sm"/>
            </a:ln>
            <a:effectLst/>
          </p:spPr>
          <p:txBody>
            <a:bodyPr wrap="none">
              <a:spAutoFit/>
            </a:bodyPr>
            <a:lstStyle/>
            <a:p>
              <a:pPr>
                <a:defRPr/>
              </a:pPr>
              <a:r>
                <a:rPr lang="en-US" sz="3200">
                  <a:solidFill>
                    <a:srgbClr val="FF0000"/>
                  </a:solidFill>
                  <a:effectLst>
                    <a:outerShdw blurRad="38100" dist="38100" dir="2700000" algn="tl">
                      <a:srgbClr val="000000"/>
                    </a:outerShdw>
                  </a:effectLst>
                  <a:latin typeface="Tahoma" pitchFamily="34" charset="0"/>
                </a:rPr>
                <a:t>1970: n=18</a:t>
              </a:r>
            </a:p>
          </p:txBody>
        </p:sp>
        <p:grpSp>
          <p:nvGrpSpPr>
            <p:cNvPr id="43013" name="Group 5"/>
            <p:cNvGrpSpPr>
              <a:grpSpLocks/>
            </p:cNvGrpSpPr>
            <p:nvPr/>
          </p:nvGrpSpPr>
          <p:grpSpPr bwMode="auto">
            <a:xfrm>
              <a:off x="86" y="589"/>
              <a:ext cx="5106" cy="2811"/>
              <a:chOff x="86" y="589"/>
              <a:chExt cx="5106" cy="2811"/>
            </a:xfrm>
          </p:grpSpPr>
          <p:sp>
            <p:nvSpPr>
              <p:cNvPr id="207878" name="Text Box 6"/>
              <p:cNvSpPr txBox="1">
                <a:spLocks noChangeArrowheads="1"/>
              </p:cNvSpPr>
              <p:nvPr/>
            </p:nvSpPr>
            <p:spPr bwMode="auto">
              <a:xfrm>
                <a:off x="86" y="589"/>
                <a:ext cx="1799" cy="365"/>
              </a:xfrm>
              <a:prstGeom prst="rect">
                <a:avLst/>
              </a:prstGeom>
              <a:noFill/>
              <a:ln w="12700" cap="sq">
                <a:noFill/>
                <a:miter lim="800000"/>
                <a:headEnd type="none" w="sm" len="sm"/>
                <a:tailEnd type="none" w="sm" len="sm"/>
              </a:ln>
              <a:effectLst/>
            </p:spPr>
            <p:txBody>
              <a:bodyPr wrap="none">
                <a:spAutoFit/>
              </a:bodyPr>
              <a:lstStyle/>
              <a:p>
                <a:pPr>
                  <a:defRPr/>
                </a:pPr>
                <a:r>
                  <a:rPr lang="en-US" sz="3200">
                    <a:solidFill>
                      <a:srgbClr val="FF0000"/>
                    </a:solidFill>
                    <a:effectLst>
                      <a:outerShdw blurRad="38100" dist="38100" dir="2700000" algn="tl">
                        <a:srgbClr val="000000"/>
                      </a:outerShdw>
                    </a:effectLst>
                    <a:latin typeface="Tahoma" pitchFamily="34" charset="0"/>
                  </a:rPr>
                  <a:t>1968: n=100</a:t>
                </a:r>
              </a:p>
            </p:txBody>
          </p:sp>
          <p:sp>
            <p:nvSpPr>
              <p:cNvPr id="43015" name="Line 7"/>
              <p:cNvSpPr>
                <a:spLocks noChangeShapeType="1"/>
              </p:cNvSpPr>
              <p:nvPr/>
            </p:nvSpPr>
            <p:spPr bwMode="auto">
              <a:xfrm>
                <a:off x="1424" y="904"/>
                <a:ext cx="3768" cy="2496"/>
              </a:xfrm>
              <a:prstGeom prst="line">
                <a:avLst/>
              </a:prstGeom>
              <a:noFill/>
              <a:ln w="57150"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de-DE"/>
              </a:p>
            </p:txBody>
          </p:sp>
        </p:grpSp>
      </p:grpSp>
    </p:spTree>
    <p:extLst>
      <p:ext uri="{BB962C8B-B14F-4D97-AF65-F5344CB8AC3E}">
        <p14:creationId xmlns:p14="http://schemas.microsoft.com/office/powerpoint/2010/main" val="8122642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1981201" y="457200"/>
            <a:ext cx="3819525" cy="5938838"/>
            <a:chOff x="3583" y="256"/>
            <a:chExt cx="2461" cy="3690"/>
          </a:xfrm>
        </p:grpSpPr>
        <p:pic>
          <p:nvPicPr>
            <p:cNvPr id="71686" name="Picture 3" descr="0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 y="256"/>
              <a:ext cx="2461" cy="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Text Box 4"/>
            <p:cNvSpPr txBox="1">
              <a:spLocks noChangeArrowheads="1"/>
            </p:cNvSpPr>
            <p:nvPr/>
          </p:nvSpPr>
          <p:spPr bwMode="auto">
            <a:xfrm>
              <a:off x="3823" y="3210"/>
              <a:ext cx="2056" cy="516"/>
            </a:xfrm>
            <a:prstGeom prst="rect">
              <a:avLst/>
            </a:prstGeom>
            <a:noFill/>
            <a:ln w="12700" cap="sq">
              <a:noFill/>
              <a:miter lim="800000"/>
              <a:headEnd type="none" w="sm" len="sm"/>
              <a:tailEnd type="none" w="sm" len="sm"/>
            </a:ln>
            <a:effectLst/>
          </p:spPr>
          <p:txBody>
            <a:bodyPr wrap="none">
              <a:spAutoFit/>
            </a:bodyPr>
            <a:lstStyle/>
            <a:p>
              <a:pPr algn="ctr">
                <a:defRPr/>
              </a:pPr>
              <a:r>
                <a:rPr lang="de-DE" sz="2400">
                  <a:solidFill>
                    <a:srgbClr val="FF0000"/>
                  </a:solidFill>
                  <a:effectLst>
                    <a:outerShdw blurRad="38100" dist="38100" dir="2700000" algn="tl">
                      <a:srgbClr val="000000"/>
                    </a:outerShdw>
                  </a:effectLst>
                  <a:latin typeface="Tahoma" pitchFamily="34" charset="0"/>
                </a:rPr>
                <a:t>Norman E. Shumway, </a:t>
              </a:r>
            </a:p>
            <a:p>
              <a:pPr algn="ctr">
                <a:defRPr/>
              </a:pPr>
              <a:r>
                <a:rPr lang="de-DE" sz="2400">
                  <a:solidFill>
                    <a:srgbClr val="FF0000"/>
                  </a:solidFill>
                  <a:effectLst>
                    <a:outerShdw blurRad="38100" dist="38100" dir="2700000" algn="tl">
                      <a:srgbClr val="000000"/>
                    </a:outerShdw>
                  </a:effectLst>
                  <a:latin typeface="Tahoma" pitchFamily="34" charset="0"/>
                </a:rPr>
                <a:t>Stanford University</a:t>
              </a:r>
            </a:p>
          </p:txBody>
        </p:sp>
      </p:grpSp>
      <p:grpSp>
        <p:nvGrpSpPr>
          <p:cNvPr id="71683" name="Group 5"/>
          <p:cNvGrpSpPr>
            <a:grpSpLocks/>
          </p:cNvGrpSpPr>
          <p:nvPr/>
        </p:nvGrpSpPr>
        <p:grpSpPr bwMode="auto">
          <a:xfrm>
            <a:off x="6356428" y="457200"/>
            <a:ext cx="3947965" cy="5962650"/>
            <a:chOff x="424" y="246"/>
            <a:chExt cx="2497" cy="3714"/>
          </a:xfrm>
        </p:grpSpPr>
        <p:pic>
          <p:nvPicPr>
            <p:cNvPr id="71684" name="Picture 6" descr="Unbenan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 y="711"/>
              <a:ext cx="2472" cy="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7"/>
            <p:cNvSpPr txBox="1">
              <a:spLocks noChangeArrowheads="1"/>
            </p:cNvSpPr>
            <p:nvPr/>
          </p:nvSpPr>
          <p:spPr bwMode="auto">
            <a:xfrm>
              <a:off x="424" y="246"/>
              <a:ext cx="2497" cy="518"/>
            </a:xfrm>
            <a:prstGeom prst="rect">
              <a:avLst/>
            </a:prstGeom>
            <a:solidFill>
              <a:srgbClr val="29292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600" b="1">
                  <a:solidFill>
                    <a:srgbClr val="FAFD00"/>
                  </a:solidFill>
                  <a:latin typeface="Arial" panose="020B0604020202020204" pitchFamily="34" charset="0"/>
                </a:defRPr>
              </a:lvl1pPr>
              <a:lvl2pPr marL="742950" indent="-285750">
                <a:defRPr sz="1600" b="1">
                  <a:solidFill>
                    <a:srgbClr val="FAFD00"/>
                  </a:solidFill>
                  <a:latin typeface="Arial" panose="020B0604020202020204" pitchFamily="34" charset="0"/>
                </a:defRPr>
              </a:lvl2pPr>
              <a:lvl3pPr marL="1143000" indent="-228600">
                <a:defRPr sz="1600" b="1">
                  <a:solidFill>
                    <a:srgbClr val="FAFD00"/>
                  </a:solidFill>
                  <a:latin typeface="Arial" panose="020B0604020202020204" pitchFamily="34" charset="0"/>
                </a:defRPr>
              </a:lvl3pPr>
              <a:lvl4pPr marL="1600200" indent="-228600">
                <a:defRPr sz="1600" b="1">
                  <a:solidFill>
                    <a:srgbClr val="FAFD00"/>
                  </a:solidFill>
                  <a:latin typeface="Arial" panose="020B0604020202020204" pitchFamily="34" charset="0"/>
                </a:defRPr>
              </a:lvl4pPr>
              <a:lvl5pPr marL="2057400" indent="-228600">
                <a:defRPr sz="1600" b="1">
                  <a:solidFill>
                    <a:srgbClr val="FAFD00"/>
                  </a:solidFill>
                  <a:latin typeface="Arial" panose="020B0604020202020204" pitchFamily="34" charset="0"/>
                </a:defRPr>
              </a:lvl5pPr>
              <a:lvl6pPr marL="2514600" indent="-228600" eaLnBrk="0" fontAlgn="base" hangingPunct="0">
                <a:spcBef>
                  <a:spcPct val="0"/>
                </a:spcBef>
                <a:spcAft>
                  <a:spcPct val="0"/>
                </a:spcAft>
                <a:defRPr sz="1600" b="1">
                  <a:solidFill>
                    <a:srgbClr val="FAFD00"/>
                  </a:solidFill>
                  <a:latin typeface="Arial" panose="020B0604020202020204" pitchFamily="34" charset="0"/>
                </a:defRPr>
              </a:lvl6pPr>
              <a:lvl7pPr marL="2971800" indent="-228600" eaLnBrk="0" fontAlgn="base" hangingPunct="0">
                <a:spcBef>
                  <a:spcPct val="0"/>
                </a:spcBef>
                <a:spcAft>
                  <a:spcPct val="0"/>
                </a:spcAft>
                <a:defRPr sz="1600" b="1">
                  <a:solidFill>
                    <a:srgbClr val="FAFD00"/>
                  </a:solidFill>
                  <a:latin typeface="Arial" panose="020B0604020202020204" pitchFamily="34" charset="0"/>
                </a:defRPr>
              </a:lvl7pPr>
              <a:lvl8pPr marL="3429000" indent="-228600" eaLnBrk="0" fontAlgn="base" hangingPunct="0">
                <a:spcBef>
                  <a:spcPct val="0"/>
                </a:spcBef>
                <a:spcAft>
                  <a:spcPct val="0"/>
                </a:spcAft>
                <a:defRPr sz="1600" b="1">
                  <a:solidFill>
                    <a:srgbClr val="FAFD00"/>
                  </a:solidFill>
                  <a:latin typeface="Arial" panose="020B0604020202020204" pitchFamily="34" charset="0"/>
                </a:defRPr>
              </a:lvl8pPr>
              <a:lvl9pPr marL="3886200" indent="-228600" eaLnBrk="0" fontAlgn="base" hangingPunct="0">
                <a:spcBef>
                  <a:spcPct val="0"/>
                </a:spcBef>
                <a:spcAft>
                  <a:spcPct val="0"/>
                </a:spcAft>
                <a:defRPr sz="1600" b="1">
                  <a:solidFill>
                    <a:srgbClr val="FAFD00"/>
                  </a:solidFill>
                  <a:latin typeface="Arial" panose="020B0604020202020204" pitchFamily="34" charset="0"/>
                </a:defRPr>
              </a:lvl9pPr>
            </a:lstStyle>
            <a:p>
              <a:pPr algn="ctr"/>
              <a:r>
                <a:rPr lang="de-DE" altLang="de-DE" sz="2400">
                  <a:solidFill>
                    <a:srgbClr val="FF0000"/>
                  </a:solidFill>
                  <a:latin typeface="Tahoma" panose="020B0604030504040204" pitchFamily="34" charset="0"/>
                </a:rPr>
                <a:t>Christian Barnard, </a:t>
              </a:r>
            </a:p>
            <a:p>
              <a:pPr algn="ctr"/>
              <a:r>
                <a:rPr lang="de-DE" altLang="de-DE" sz="2400">
                  <a:solidFill>
                    <a:srgbClr val="FF0000"/>
                  </a:solidFill>
                  <a:latin typeface="Tahoma" panose="020B0604030504040204" pitchFamily="34" charset="0"/>
                </a:rPr>
                <a:t>University of Cape Town</a:t>
              </a:r>
            </a:p>
          </p:txBody>
        </p:sp>
      </p:grpSp>
    </p:spTree>
    <p:extLst>
      <p:ext uri="{BB962C8B-B14F-4D97-AF65-F5344CB8AC3E}">
        <p14:creationId xmlns:p14="http://schemas.microsoft.com/office/powerpoint/2010/main" val="35494861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1704" y="1916832"/>
            <a:ext cx="3047927" cy="390295"/>
          </a:xfrm>
        </p:spPr>
        <p:txBody>
          <a:bodyPr/>
          <a:lstStyle/>
          <a:p>
            <a:r>
              <a:rPr lang="de-DE" dirty="0"/>
              <a:t>Neustart der HTX</a:t>
            </a:r>
          </a:p>
        </p:txBody>
      </p:sp>
      <p:sp>
        <p:nvSpPr>
          <p:cNvPr id="3" name="Inhaltsplatzhalter 2"/>
          <p:cNvSpPr>
            <a:spLocks noGrp="1"/>
          </p:cNvSpPr>
          <p:nvPr>
            <p:ph idx="1"/>
          </p:nvPr>
        </p:nvSpPr>
        <p:spPr/>
        <p:txBody>
          <a:bodyPr/>
          <a:lstStyle/>
          <a:p>
            <a:pPr marL="0" indent="0" algn="ctr">
              <a:buNone/>
            </a:pPr>
            <a:endParaRPr lang="de-DE" dirty="0"/>
          </a:p>
        </p:txBody>
      </p:sp>
      <p:sp>
        <p:nvSpPr>
          <p:cNvPr id="4" name="Textplatzhalter 3"/>
          <p:cNvSpPr>
            <a:spLocks noGrp="1"/>
          </p:cNvSpPr>
          <p:nvPr>
            <p:ph type="body" sz="quarter" idx="13"/>
          </p:nvPr>
        </p:nvSpPr>
        <p:spPr>
          <a:xfrm>
            <a:off x="1919536" y="3212976"/>
            <a:ext cx="6651478" cy="390295"/>
          </a:xfrm>
        </p:spPr>
        <p:txBody>
          <a:bodyPr/>
          <a:lstStyle/>
          <a:p>
            <a:pPr algn="ctr"/>
            <a:r>
              <a:rPr lang="de-DE" dirty="0"/>
              <a:t>Erster Einsatz von Cyclosporin A 1978</a:t>
            </a:r>
          </a:p>
        </p:txBody>
      </p:sp>
    </p:spTree>
    <p:extLst>
      <p:ext uri="{BB962C8B-B14F-4D97-AF65-F5344CB8AC3E}">
        <p14:creationId xmlns:p14="http://schemas.microsoft.com/office/powerpoint/2010/main" val="41128611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734449"/>
            <a:ext cx="9508029" cy="390295"/>
          </a:xfrm>
        </p:spPr>
        <p:txBody>
          <a:bodyPr/>
          <a:lstStyle/>
          <a:p>
            <a:r>
              <a:rPr lang="de-DE" dirty="0"/>
              <a:t>Entwicklung der Herztransplantation beim Erwachsenen</a:t>
            </a:r>
          </a:p>
        </p:txBody>
      </p:sp>
      <p:sp>
        <p:nvSpPr>
          <p:cNvPr id="4" name="Textplatzhalter 3"/>
          <p:cNvSpPr>
            <a:spLocks noGrp="1"/>
          </p:cNvSpPr>
          <p:nvPr>
            <p:ph type="body" sz="quarter" idx="13"/>
          </p:nvPr>
        </p:nvSpPr>
        <p:spPr>
          <a:xfrm>
            <a:off x="874712" y="1107047"/>
            <a:ext cx="4666960" cy="390295"/>
          </a:xfrm>
        </p:spPr>
        <p:txBody>
          <a:bodyPr/>
          <a:lstStyle/>
          <a:p>
            <a:r>
              <a:rPr lang="de-DE" dirty="0"/>
              <a:t>Empfänger-Charakteristika</a:t>
            </a:r>
          </a:p>
        </p:txBody>
      </p:sp>
      <p:graphicFrame>
        <p:nvGraphicFramePr>
          <p:cNvPr id="5" name="Tabelle 4"/>
          <p:cNvGraphicFramePr>
            <a:graphicFrameLocks noGrp="1"/>
          </p:cNvGraphicFramePr>
          <p:nvPr>
            <p:extLst>
              <p:ext uri="{D42A27DB-BD31-4B8C-83A1-F6EECF244321}">
                <p14:modId xmlns:p14="http://schemas.microsoft.com/office/powerpoint/2010/main" val="1891007965"/>
              </p:ext>
            </p:extLst>
          </p:nvPr>
        </p:nvGraphicFramePr>
        <p:xfrm>
          <a:off x="983432" y="2511732"/>
          <a:ext cx="10543289" cy="2179010"/>
        </p:xfrm>
        <a:graphic>
          <a:graphicData uri="http://schemas.openxmlformats.org/drawingml/2006/table">
            <a:tbl>
              <a:tblPr firstRow="1" bandRow="1"/>
              <a:tblGrid>
                <a:gridCol w="2008905">
                  <a:extLst>
                    <a:ext uri="{9D8B030D-6E8A-4147-A177-3AD203B41FA5}">
                      <a16:colId xmlns:a16="http://schemas.microsoft.com/office/drawing/2014/main" val="4032968550"/>
                    </a:ext>
                  </a:extLst>
                </a:gridCol>
                <a:gridCol w="2632359">
                  <a:extLst>
                    <a:ext uri="{9D8B030D-6E8A-4147-A177-3AD203B41FA5}">
                      <a16:colId xmlns:a16="http://schemas.microsoft.com/office/drawing/2014/main" val="996928099"/>
                    </a:ext>
                  </a:extLst>
                </a:gridCol>
                <a:gridCol w="2424541">
                  <a:extLst>
                    <a:ext uri="{9D8B030D-6E8A-4147-A177-3AD203B41FA5}">
                      <a16:colId xmlns:a16="http://schemas.microsoft.com/office/drawing/2014/main" val="1101928003"/>
                    </a:ext>
                  </a:extLst>
                </a:gridCol>
                <a:gridCol w="2563086">
                  <a:extLst>
                    <a:ext uri="{9D8B030D-6E8A-4147-A177-3AD203B41FA5}">
                      <a16:colId xmlns:a16="http://schemas.microsoft.com/office/drawing/2014/main" val="2115270048"/>
                    </a:ext>
                  </a:extLst>
                </a:gridCol>
                <a:gridCol w="914398">
                  <a:extLst>
                    <a:ext uri="{9D8B030D-6E8A-4147-A177-3AD203B41FA5}">
                      <a16:colId xmlns:a16="http://schemas.microsoft.com/office/drawing/2014/main" val="3707373641"/>
                    </a:ext>
                  </a:extLst>
                </a:gridCol>
              </a:tblGrid>
              <a:tr h="426291">
                <a:tc>
                  <a:txBody>
                    <a:bodyPr/>
                    <a:lstStyle/>
                    <a:p>
                      <a:pPr marL="0" algn="l" rtl="0" eaLnBrk="1" fontAlgn="ctr" latinLnBrk="0" hangingPunct="1">
                        <a:spcBef>
                          <a:spcPts val="0"/>
                        </a:spcBef>
                        <a:spcAft>
                          <a:spcPts val="0"/>
                        </a:spcAft>
                      </a:pPr>
                      <a:r>
                        <a:rPr lang="en-US" sz="1400" b="1" i="0" u="none" strike="noStrike" kern="1200">
                          <a:solidFill>
                            <a:srgbClr val="000000"/>
                          </a:solidFill>
                          <a:effectLst/>
                          <a:latin typeface="Arial" panose="020B0604020202020204" pitchFamily="34" charset="0"/>
                        </a:rPr>
                        <a:t> </a:t>
                      </a:r>
                      <a:endParaRPr lang="en-US" sz="16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400" b="1" i="0" u="none" strike="noStrike" kern="1200">
                          <a:solidFill>
                            <a:srgbClr val="000000"/>
                          </a:solidFill>
                          <a:effectLst/>
                          <a:latin typeface="Arial" panose="020B0604020202020204" pitchFamily="34" charset="0"/>
                        </a:rPr>
                        <a:t> </a:t>
                      </a: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nl-NL" sz="1400" b="1" i="0" u="none" strike="noStrike" kern="1200" dirty="0">
                          <a:solidFill>
                            <a:srgbClr val="000000"/>
                          </a:solidFill>
                          <a:effectLst/>
                          <a:latin typeface="Arial" panose="020B0604020202020204" pitchFamily="34" charset="0"/>
                        </a:rPr>
                        <a:t>Jan 1992-Dec 2000</a:t>
                      </a:r>
                      <a:endParaRPr lang="nl-NL" sz="1600" b="0" i="0" u="none" strike="noStrike" dirty="0">
                        <a:effectLst/>
                        <a:latin typeface="Arial" panose="020B0604020202020204" pitchFamily="34" charset="0"/>
                      </a:endParaRPr>
                    </a:p>
                    <a:p>
                      <a:pPr marL="0" algn="ctr" rtl="0" eaLnBrk="1" fontAlgn="ctr" latinLnBrk="0" hangingPunct="1">
                        <a:spcBef>
                          <a:spcPts val="0"/>
                        </a:spcBef>
                        <a:spcAft>
                          <a:spcPts val="0"/>
                        </a:spcAft>
                      </a:pPr>
                      <a:r>
                        <a:rPr lang="nl-NL" sz="1400" b="1" i="0" u="none" strike="noStrike" kern="1200" dirty="0">
                          <a:solidFill>
                            <a:srgbClr val="000000"/>
                          </a:solidFill>
                          <a:effectLst/>
                          <a:latin typeface="Arial" panose="020B0604020202020204" pitchFamily="34" charset="0"/>
                        </a:rPr>
                        <a:t>(N = 37.616)</a:t>
                      </a:r>
                      <a:endParaRPr lang="nl-NL"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nl-NL" sz="1400" b="1" i="0" u="none" strike="noStrike" kern="1200" dirty="0">
                          <a:solidFill>
                            <a:srgbClr val="000000"/>
                          </a:solidFill>
                          <a:effectLst/>
                          <a:latin typeface="Arial" panose="020B0604020202020204" pitchFamily="34" charset="0"/>
                        </a:rPr>
                        <a:t>Jan 2001-Dec 2009            </a:t>
                      </a:r>
                      <a:endParaRPr lang="nl-NL" sz="1600" b="0" i="0" u="none" strike="noStrike" dirty="0">
                        <a:effectLst/>
                        <a:latin typeface="Arial" panose="020B0604020202020204" pitchFamily="34" charset="0"/>
                      </a:endParaRPr>
                    </a:p>
                    <a:p>
                      <a:pPr marL="0" algn="ctr" rtl="0" eaLnBrk="1" fontAlgn="ctr" latinLnBrk="0" hangingPunct="1">
                        <a:spcBef>
                          <a:spcPts val="0"/>
                        </a:spcBef>
                        <a:spcAft>
                          <a:spcPts val="0"/>
                        </a:spcAft>
                      </a:pPr>
                      <a:r>
                        <a:rPr lang="nl-NL" sz="1400" b="1" i="0" u="none" strike="noStrike" kern="1200" dirty="0">
                          <a:solidFill>
                            <a:srgbClr val="000000"/>
                          </a:solidFill>
                          <a:effectLst/>
                          <a:latin typeface="Arial" panose="020B0604020202020204" pitchFamily="34" charset="0"/>
                        </a:rPr>
                        <a:t> (N = 33.588)</a:t>
                      </a:r>
                      <a:endParaRPr lang="nl-NL"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Jan</a:t>
                      </a:r>
                      <a:r>
                        <a:rPr lang="en-US" sz="1400" b="1" i="0" u="none" strike="noStrike" kern="1200" baseline="0" dirty="0">
                          <a:solidFill>
                            <a:srgbClr val="000000"/>
                          </a:solidFill>
                          <a:effectLst/>
                          <a:latin typeface="Arial" panose="020B0604020202020204" pitchFamily="34" charset="0"/>
                        </a:rPr>
                        <a:t> </a:t>
                      </a:r>
                      <a:r>
                        <a:rPr lang="en-US" sz="1400" b="1" i="0" u="none" strike="noStrike" kern="1200" dirty="0">
                          <a:solidFill>
                            <a:srgbClr val="000000"/>
                          </a:solidFill>
                          <a:effectLst/>
                          <a:latin typeface="Arial" panose="020B0604020202020204" pitchFamily="34" charset="0"/>
                        </a:rPr>
                        <a:t>2010-Jun 2018       </a:t>
                      </a:r>
                      <a:endParaRPr lang="en-US" sz="1600" b="0" i="0" u="none" strike="noStrike" dirty="0">
                        <a:effectLst/>
                        <a:latin typeface="Arial" panose="020B0604020202020204" pitchFamily="34" charset="0"/>
                      </a:endParaRPr>
                    </a:p>
                    <a:p>
                      <a:pPr marL="0" algn="ctr"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(N = 36.830)</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fontAlgn="ctr" latinLnBrk="0" hangingPunct="1">
                        <a:spcBef>
                          <a:spcPts val="0"/>
                        </a:spcBef>
                        <a:spcAft>
                          <a:spcPts val="0"/>
                        </a:spcAft>
                      </a:pPr>
                      <a:r>
                        <a:rPr lang="en-US" sz="1400" b="1" i="0" u="none" strike="noStrike" kern="1200">
                          <a:solidFill>
                            <a:srgbClr val="000000"/>
                          </a:solidFill>
                          <a:effectLst/>
                          <a:latin typeface="Arial" panose="020B0604020202020204" pitchFamily="34" charset="0"/>
                        </a:rPr>
                        <a:t>P-value</a:t>
                      </a:r>
                      <a:endParaRPr lang="en-US" sz="1600" b="0" i="0" u="none" strike="noStrike">
                        <a:effectLst/>
                        <a:latin typeface="Arial" panose="020B0604020202020204" pitchFamily="34" charset="0"/>
                      </a:endParaRPr>
                    </a:p>
                    <a:p>
                      <a:pPr marL="0" algn="ctr" rtl="0" eaLnBrk="1" fontAlgn="ctr" latinLnBrk="0" hangingPunct="1">
                        <a:spcBef>
                          <a:spcPts val="0"/>
                        </a:spcBef>
                        <a:spcAft>
                          <a:spcPts val="0"/>
                        </a:spcAft>
                      </a:pPr>
                      <a:r>
                        <a:rPr lang="en-US" sz="1400" b="1" i="0" u="none" strike="noStrike" kern="1200">
                          <a:solidFill>
                            <a:srgbClr val="000000"/>
                          </a:solidFill>
                          <a:effectLst/>
                          <a:latin typeface="Arial" panose="020B0604020202020204" pitchFamily="34" charset="0"/>
                        </a:rPr>
                        <a:t> </a:t>
                      </a: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536964"/>
                  </a:ext>
                </a:extLst>
              </a:tr>
              <a:tr h="291009">
                <a:tc>
                  <a:txBody>
                    <a:bodyPr/>
                    <a:lstStyle/>
                    <a:p>
                      <a:pPr marL="0" algn="l"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 </a:t>
                      </a:r>
                      <a:r>
                        <a:rPr lang="en-US" sz="1400" b="1" i="0" u="none" strike="noStrike" kern="1200" dirty="0" err="1">
                          <a:solidFill>
                            <a:srgbClr val="000000"/>
                          </a:solidFill>
                          <a:effectLst/>
                          <a:latin typeface="Arial" panose="020B0604020202020204" pitchFamily="34" charset="0"/>
                        </a:rPr>
                        <a:t>Lokalisation</a:t>
                      </a:r>
                      <a:r>
                        <a:rPr lang="en-US" sz="1400" b="1" i="0" u="none" strike="noStrike" kern="1200" baseline="0" dirty="0">
                          <a:solidFill>
                            <a:srgbClr val="000000"/>
                          </a:solidFill>
                          <a:effectLst/>
                          <a:latin typeface="Arial" panose="020B0604020202020204" pitchFamily="34" charset="0"/>
                        </a:rPr>
                        <a:t>:</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&lt;0,0001</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110034"/>
                  </a:ext>
                </a:extLst>
              </a:tr>
              <a:tr h="291009">
                <a:tc>
                  <a:txBody>
                    <a:bodyPr/>
                    <a:lstStyle/>
                    <a:p>
                      <a:pPr marL="0" algn="l"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     - Europa</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16.663 (44.3%)</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14.161 (42.2%)</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13.103 (35.6%)</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695146"/>
                  </a:ext>
                </a:extLst>
              </a:tr>
              <a:tr h="291009">
                <a:tc>
                  <a:txBody>
                    <a:bodyPr/>
                    <a:lstStyle/>
                    <a:p>
                      <a:pPr marL="0" algn="l"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     - </a:t>
                      </a:r>
                      <a:r>
                        <a:rPr lang="en-US" sz="1400" b="1" i="0" u="none" strike="noStrike" kern="1200" dirty="0" err="1">
                          <a:solidFill>
                            <a:srgbClr val="000000"/>
                          </a:solidFill>
                          <a:effectLst/>
                          <a:latin typeface="Arial" panose="020B0604020202020204" pitchFamily="34" charset="0"/>
                        </a:rPr>
                        <a:t>Nordamerika</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19.119 (50.8%)</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17.186 (51.2%)</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20.265 (55.0%)</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87439"/>
                  </a:ext>
                </a:extLst>
              </a:tr>
              <a:tr h="291009">
                <a:tc>
                  <a:txBody>
                    <a:bodyPr/>
                    <a:lstStyle/>
                    <a:p>
                      <a:pPr marL="0" algn="l"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     - </a:t>
                      </a:r>
                      <a:r>
                        <a:rPr lang="en-US" sz="1400" b="1" i="0" u="none" strike="noStrike" kern="1200" dirty="0" err="1">
                          <a:solidFill>
                            <a:srgbClr val="000000"/>
                          </a:solidFill>
                          <a:effectLst/>
                          <a:latin typeface="Arial" panose="020B0604020202020204" pitchFamily="34" charset="0"/>
                        </a:rPr>
                        <a:t>Andere</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1.834 (4.9%)</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2.241 (6.7%)</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3.462 (9.4%)</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647464"/>
                  </a:ext>
                </a:extLst>
              </a:tr>
              <a:tr h="291009">
                <a:tc>
                  <a:txBody>
                    <a:bodyPr/>
                    <a:lstStyle/>
                    <a:p>
                      <a:pPr marL="0" algn="l"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 Alter (</a:t>
                      </a:r>
                      <a:r>
                        <a:rPr lang="en-US" sz="1400" b="1" i="0" u="none" strike="noStrike" kern="1200" dirty="0" err="1">
                          <a:solidFill>
                            <a:srgbClr val="000000"/>
                          </a:solidFill>
                          <a:effectLst/>
                          <a:latin typeface="Arial" panose="020B0604020202020204" pitchFamily="34" charset="0"/>
                        </a:rPr>
                        <a:t>Jahre</a:t>
                      </a:r>
                      <a:r>
                        <a:rPr lang="en-US" sz="1400" b="1" i="0" u="none" strike="noStrike" kern="1200" dirty="0">
                          <a:solidFill>
                            <a:srgbClr val="000000"/>
                          </a:solidFill>
                          <a:effectLst/>
                          <a:latin typeface="Arial" panose="020B0604020202020204" pitchFamily="34" charset="0"/>
                        </a:rPr>
                        <a:t>)</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pt-BR" sz="1400" b="1" i="0" u="none" strike="noStrike" kern="1200" dirty="0">
                          <a:solidFill>
                            <a:srgbClr val="000000"/>
                          </a:solidFill>
                          <a:effectLst/>
                          <a:latin typeface="Arial" panose="020B0604020202020204" pitchFamily="34" charset="0"/>
                        </a:rPr>
                        <a:t>54 (28 - 65)</a:t>
                      </a:r>
                      <a:endParaRPr lang="pt-BR"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pt-BR" sz="1400" b="1" i="0" u="none" strike="noStrike" kern="1200" dirty="0">
                          <a:solidFill>
                            <a:srgbClr val="000000"/>
                          </a:solidFill>
                          <a:effectLst/>
                          <a:latin typeface="Arial" panose="020B0604020202020204" pitchFamily="34" charset="0"/>
                        </a:rPr>
                        <a:t>54 (25 - 66) </a:t>
                      </a:r>
                      <a:endParaRPr lang="pt-BR"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pt-BR" sz="1400" b="1" i="0" u="none" strike="noStrike" kern="1200" dirty="0">
                          <a:solidFill>
                            <a:srgbClr val="000000"/>
                          </a:solidFill>
                          <a:effectLst/>
                          <a:latin typeface="Arial" panose="020B0604020202020204" pitchFamily="34" charset="0"/>
                        </a:rPr>
                        <a:t>55 (25 - 68)</a:t>
                      </a:r>
                      <a:endParaRPr lang="pt-BR"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&lt;0,0001</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476077"/>
                  </a:ext>
                </a:extLst>
              </a:tr>
              <a:tr h="291009">
                <a:tc>
                  <a:txBody>
                    <a:bodyPr/>
                    <a:lstStyle/>
                    <a:p>
                      <a:pPr marL="0" algn="l" rtl="0" eaLnBrk="1" fontAlgn="ctr" latinLnBrk="0" hangingPunct="1">
                        <a:spcBef>
                          <a:spcPts val="0"/>
                        </a:spcBef>
                        <a:spcAft>
                          <a:spcPts val="0"/>
                        </a:spcAft>
                      </a:pPr>
                      <a:r>
                        <a:rPr lang="en-US" sz="1400" b="1" i="0" u="none" strike="noStrike" kern="1200" dirty="0" err="1">
                          <a:solidFill>
                            <a:srgbClr val="000000"/>
                          </a:solidFill>
                          <a:effectLst/>
                          <a:latin typeface="Arial" panose="020B0604020202020204" pitchFamily="34" charset="0"/>
                        </a:rPr>
                        <a:t>männlich</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80,7%</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77,6%</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74,4%</a:t>
                      </a:r>
                      <a:endParaRPr lang="en-US" sz="1600" b="0" i="0" u="none" strike="noStrike" dirty="0">
                        <a:effectLst/>
                        <a:latin typeface="Arial" panose="020B0604020202020204" pitchFamily="34" charset="0"/>
                      </a:endParaRPr>
                    </a:p>
                  </a:txBody>
                  <a:tcPr marL="6929" marR="6929" marT="6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1400" b="1" i="0" u="none" strike="noStrike" kern="1200" dirty="0">
                          <a:solidFill>
                            <a:srgbClr val="000000"/>
                          </a:solidFill>
                          <a:effectLst/>
                          <a:latin typeface="Arial" panose="020B0604020202020204" pitchFamily="34" charset="0"/>
                        </a:rPr>
                        <a:t>&lt;0,0001</a:t>
                      </a:r>
                      <a:endParaRPr lang="en-US" sz="1600" b="0" i="0" u="none" strike="noStrike" dirty="0">
                        <a:effectLst/>
                        <a:latin typeface="Arial" panose="020B0604020202020204" pitchFamily="34" charset="0"/>
                      </a:endParaRPr>
                    </a:p>
                  </a:txBody>
                  <a:tcPr marL="6236" marR="6236" marT="6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75711"/>
                  </a:ext>
                </a:extLst>
              </a:tr>
            </a:tbl>
          </a:graphicData>
        </a:graphic>
      </p:graphicFrame>
      <p:grpSp>
        <p:nvGrpSpPr>
          <p:cNvPr id="18" name="Group 12"/>
          <p:cNvGrpSpPr/>
          <p:nvPr/>
        </p:nvGrpSpPr>
        <p:grpSpPr>
          <a:xfrm>
            <a:off x="1127448" y="5733256"/>
            <a:ext cx="4715932" cy="711200"/>
            <a:chOff x="2" y="6146784"/>
            <a:chExt cx="4715932" cy="711200"/>
          </a:xfrm>
        </p:grpSpPr>
        <p:grpSp>
          <p:nvGrpSpPr>
            <p:cNvPr id="19" name="Group 16"/>
            <p:cNvGrpSpPr/>
            <p:nvPr/>
          </p:nvGrpSpPr>
          <p:grpSpPr>
            <a:xfrm>
              <a:off x="2" y="6146784"/>
              <a:ext cx="4715932" cy="711200"/>
              <a:chOff x="1" y="6067776"/>
              <a:chExt cx="4952999" cy="790224"/>
            </a:xfrm>
          </p:grpSpPr>
          <p:pic>
            <p:nvPicPr>
              <p:cNvPr id="21" name="Picture 19"/>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r>
                  <a:rPr lang="en-US" sz="2100" b="1" dirty="0">
                    <a:solidFill>
                      <a:schemeClr val="bg1"/>
                    </a:solidFill>
                    <a:latin typeface="Arial"/>
                    <a:cs typeface="Arial"/>
                  </a:rPr>
                  <a:t>2021</a:t>
                </a: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solidFill>
                    <a:schemeClr val="bg1"/>
                  </a:solidFill>
                  <a:latin typeface="Arial"/>
                  <a:cs typeface="Arial"/>
                </a:rPr>
                <a:t> </a:t>
              </a:r>
            </a:p>
          </p:txBody>
        </p:sp>
      </p:grpSp>
      <p:sp>
        <p:nvSpPr>
          <p:cNvPr id="23" name="logo_citation"/>
          <p:cNvSpPr txBox="1"/>
          <p:nvPr/>
        </p:nvSpPr>
        <p:spPr>
          <a:xfrm>
            <a:off x="3941028" y="6199532"/>
            <a:ext cx="1938528" cy="230832"/>
          </a:xfrm>
          <a:prstGeom prst="rect">
            <a:avLst/>
          </a:prstGeom>
          <a:noFill/>
          <a:ln>
            <a:solidFill>
              <a:srgbClr val="FFFFFF"/>
            </a:solidFill>
          </a:ln>
        </p:spPr>
        <p:txBody>
          <a:bodyPr wrap="square" lIns="27432" tIns="45720" rIns="0" rtlCol="0" anchor="ctr" anchorCtr="0">
            <a:spAutoFit/>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r>
              <a:rPr lang="en-US" sz="900" b="1" dirty="0">
                <a:latin typeface="Arial"/>
                <a:cs typeface="Arial"/>
              </a:rPr>
              <a:t>JHLT. 2021 Oct; 40(10): 1023-1072</a:t>
            </a:r>
          </a:p>
        </p:txBody>
      </p:sp>
    </p:spTree>
    <p:extLst>
      <p:ext uri="{BB962C8B-B14F-4D97-AF65-F5344CB8AC3E}">
        <p14:creationId xmlns:p14="http://schemas.microsoft.com/office/powerpoint/2010/main" val="155030424"/>
      </p:ext>
    </p:extLst>
  </p:cSld>
  <p:clrMapOvr>
    <a:masterClrMapping/>
  </p:clrMapOvr>
  <p:transition/>
</p:sld>
</file>

<file path=ppt/theme/theme1.xml><?xml version="1.0" encoding="utf-8"?>
<a:theme xmlns:a="http://schemas.openxmlformats.org/drawingml/2006/main" name="LMU">
  <a:themeElements>
    <a:clrScheme name="Benutzerdefiniert 222">
      <a:dk1>
        <a:sysClr val="windowText" lastClr="000000"/>
      </a:dk1>
      <a:lt1>
        <a:sysClr val="window" lastClr="FFFFFF"/>
      </a:lt1>
      <a:dk2>
        <a:srgbClr val="9D9D9D"/>
      </a:dk2>
      <a:lt2>
        <a:srgbClr val="D0D0D0"/>
      </a:lt2>
      <a:accent1>
        <a:srgbClr val="007E36"/>
      </a:accent1>
      <a:accent2>
        <a:srgbClr val="59AB7C"/>
      </a:accent2>
      <a:accent3>
        <a:srgbClr val="A6D2B9"/>
      </a:accent3>
      <a:accent4>
        <a:srgbClr val="A6CA56"/>
      </a:accent4>
      <a:accent5>
        <a:srgbClr val="C5DC91"/>
      </a:accent5>
      <a:accent6>
        <a:srgbClr val="E0ECC4"/>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500" dirty="0" err="1" smtClean="0"/>
        </a:defPPr>
      </a:lstStyle>
    </a:txDef>
  </a:objectDefaults>
  <a:extraClrSchemeLst/>
  <a:custClrLst>
    <a:custClr name="Orange">
      <a:srgbClr val="E68200"/>
    </a:custClr>
    <a:custClr name="Orange 65%">
      <a:srgbClr val="EFAE59"/>
    </a:custClr>
    <a:custClr name="Lila">
      <a:srgbClr val="863776"/>
    </a:custClr>
    <a:custClr name="Lila 65%">
      <a:srgbClr val="B07DA6"/>
    </a:custClr>
    <a:custClr name="Gelb">
      <a:srgbClr val="FDC500"/>
    </a:custClr>
    <a:custClr name="Gelb 65%">
      <a:srgbClr val="FED959"/>
    </a:custClr>
    <a:custClr name="Rosa">
      <a:srgbClr val="F6AA8A"/>
    </a:custClr>
    <a:custClr name="Rosa 65%">
      <a:srgbClr val="F9C8B3"/>
    </a:custClr>
    <a:custClr name="Pink">
      <a:srgbClr val="E60060"/>
    </a:custClr>
    <a:custClr name="Pink 65%">
      <a:srgbClr val="EF5997"/>
    </a:custClr>
    <a:custClr name="Rostrot">
      <a:srgbClr val="9C1006"/>
    </a:custClr>
    <a:custClr name="Rostrot 65%">
      <a:srgbClr val="BF635D"/>
    </a:custClr>
    <a:custClr name="Flieder">
      <a:srgbClr val="5F388E"/>
    </a:custClr>
    <a:custClr name="Flieder 65%">
      <a:srgbClr val="977DB5"/>
    </a:custClr>
    <a:custClr name="Hellblau">
      <a:srgbClr val="29BDEF"/>
    </a:custClr>
    <a:custClr name="Hellblau 65%">
      <a:srgbClr val="74D4F5"/>
    </a:custClr>
    <a:custClr name="Petrol">
      <a:srgbClr val="007188"/>
    </a:custClr>
    <a:custClr name="Petrol 65%">
      <a:srgbClr val="59A3B2"/>
    </a:custClr>
    <a:custClr name="Olivgrün">
      <a:srgbClr val="5C6833"/>
    </a:custClr>
    <a:custClr name="Olivgrün 65%">
      <a:srgbClr val="959D7A"/>
    </a:custClr>
    <a:custClr name="Mittelbraun">
      <a:srgbClr val="77482D"/>
    </a:custClr>
    <a:custClr name="Mittelbraun 65%">
      <a:srgbClr val="A68876"/>
    </a:custClr>
  </a:custClrLst>
  <a:extLst>
    <a:ext uri="{05A4C25C-085E-4340-85A3-A5531E510DB2}">
      <thm15:themeFamily xmlns:thm15="http://schemas.microsoft.com/office/thememl/2012/main" name="LMU Klinikum_PowerPoint_16x9.potx" id="{10DD0EC3-A2FC-4DB9-96E2-3E013604DDEB}" vid="{DF7B04B0-7EF3-4205-988B-84CE49114099}"/>
    </a:ext>
  </a:extLst>
</a:theme>
</file>

<file path=ppt/theme/theme2.xml><?xml version="1.0" encoding="utf-8"?>
<a:theme xmlns:a="http://schemas.openxmlformats.org/drawingml/2006/main" name="Office">
  <a:themeElements>
    <a:clrScheme name="Benutzerdefiniert 222">
      <a:dk1>
        <a:sysClr val="windowText" lastClr="000000"/>
      </a:dk1>
      <a:lt1>
        <a:sysClr val="window" lastClr="FFFFFF"/>
      </a:lt1>
      <a:dk2>
        <a:srgbClr val="9D9D9D"/>
      </a:dk2>
      <a:lt2>
        <a:srgbClr val="D0D0D0"/>
      </a:lt2>
      <a:accent1>
        <a:srgbClr val="007E36"/>
      </a:accent1>
      <a:accent2>
        <a:srgbClr val="59AB7C"/>
      </a:accent2>
      <a:accent3>
        <a:srgbClr val="A6D2B9"/>
      </a:accent3>
      <a:accent4>
        <a:srgbClr val="A6CA56"/>
      </a:accent4>
      <a:accent5>
        <a:srgbClr val="C5DC91"/>
      </a:accent5>
      <a:accent6>
        <a:srgbClr val="E0ECC4"/>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22">
      <a:dk1>
        <a:sysClr val="windowText" lastClr="000000"/>
      </a:dk1>
      <a:lt1>
        <a:sysClr val="window" lastClr="FFFFFF"/>
      </a:lt1>
      <a:dk2>
        <a:srgbClr val="9D9D9D"/>
      </a:dk2>
      <a:lt2>
        <a:srgbClr val="D0D0D0"/>
      </a:lt2>
      <a:accent1>
        <a:srgbClr val="007E36"/>
      </a:accent1>
      <a:accent2>
        <a:srgbClr val="59AB7C"/>
      </a:accent2>
      <a:accent3>
        <a:srgbClr val="A6D2B9"/>
      </a:accent3>
      <a:accent4>
        <a:srgbClr val="A6CA56"/>
      </a:accent4>
      <a:accent5>
        <a:srgbClr val="C5DC91"/>
      </a:accent5>
      <a:accent6>
        <a:srgbClr val="E0ECC4"/>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191031_LMU Klinikum_PowerPoint_16x9</Template>
  <TotalTime>0</TotalTime>
  <Words>1866</Words>
  <Application>Microsoft Office PowerPoint</Application>
  <PresentationFormat>Breitbild</PresentationFormat>
  <Paragraphs>506</Paragraphs>
  <Slides>38</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Lucida Sans Unicode</vt:lpstr>
      <vt:lpstr>Symbol</vt:lpstr>
      <vt:lpstr>Tahoma</vt:lpstr>
      <vt:lpstr>Verdana</vt:lpstr>
      <vt:lpstr>Wingdings</vt:lpstr>
      <vt:lpstr>LMU</vt:lpstr>
      <vt:lpstr>Anfänge und Entwicklung der  pädiatrischen Herztransplantation</vt:lpstr>
      <vt:lpstr>Namibia – Kindergarten und Mülldeponie</vt:lpstr>
      <vt:lpstr>Mein Dank gilt Frau Dr. Sarah Ulrich für ihre Unterstützung   </vt:lpstr>
      <vt:lpstr>PowerPoint-Präsentation</vt:lpstr>
      <vt:lpstr>PowerPoint-Präsentation</vt:lpstr>
      <vt:lpstr>PowerPoint-Präsentation</vt:lpstr>
      <vt:lpstr>PowerPoint-Präsentation</vt:lpstr>
      <vt:lpstr>Neustart der HTX</vt:lpstr>
      <vt:lpstr>Entwicklung der Herztransplantation beim Erwachsenen</vt:lpstr>
      <vt:lpstr>Herztransplantation beim Erwachsenen</vt:lpstr>
      <vt:lpstr>PowerPoint-Präsentation</vt:lpstr>
      <vt:lpstr>PowerPoint-Präsentation</vt:lpstr>
      <vt:lpstr>PowerPoint-Präsentation</vt:lpstr>
      <vt:lpstr>PowerPoint-Präsentation</vt:lpstr>
      <vt:lpstr>Entwicklung der Herztransplantation bei Kindern</vt:lpstr>
      <vt:lpstr>Herztransplantation in Deutschland</vt:lpstr>
      <vt:lpstr>Herztransplantation bei Kindern</vt:lpstr>
      <vt:lpstr>Herztransplantation bei Kindern</vt:lpstr>
      <vt:lpstr>Herztransplantation bei Kindern</vt:lpstr>
      <vt:lpstr>Herztransplantation bei Kindern - Langzeitprobleme</vt:lpstr>
      <vt:lpstr>Herztransplantation bei Kindern - Langzeitprobleme</vt:lpstr>
      <vt:lpstr>Herztransplantation bei Kindern - Langzeitprobleme</vt:lpstr>
      <vt:lpstr>PowerPoint-Präsentation</vt:lpstr>
      <vt:lpstr>Herztransplantation bei Kindern - Langzeitprobleme</vt:lpstr>
      <vt:lpstr>Herztransplantation bei Kindern</vt:lpstr>
      <vt:lpstr>Optimierung der immunsuppressiven Therapie</vt:lpstr>
      <vt:lpstr>Optimierung der immunsuppressiven Therapie </vt:lpstr>
      <vt:lpstr>Optimierung der immunsuppressiven Therapie </vt:lpstr>
      <vt:lpstr>Immuntoleranz?</vt:lpstr>
      <vt:lpstr>Immuntoleranz?</vt:lpstr>
      <vt:lpstr>Herztransplantation in Deutschland</vt:lpstr>
      <vt:lpstr>Problem</vt:lpstr>
      <vt:lpstr>Konsequenz der zunehmenden Wartezeit  bei pädiatrischer Herztransplantation </vt:lpstr>
      <vt:lpstr>Ergebnisse </vt:lpstr>
      <vt:lpstr>PowerPoint-Präsentation</vt:lpstr>
      <vt:lpstr>Ethische Fragen</vt:lpstr>
      <vt:lpstr>HTX - für viele Kinder ein Segen</vt:lpstr>
      <vt:lpstr>Vielen Dank</vt:lpstr>
    </vt:vector>
  </TitlesOfParts>
  <Company>Klinikum der Universitaet Muenchen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hthun</dc:creator>
  <cp:lastModifiedBy>Theisen, Talke</cp:lastModifiedBy>
  <cp:revision>231</cp:revision>
  <cp:lastPrinted>2023-01-28T09:47:21Z</cp:lastPrinted>
  <dcterms:created xsi:type="dcterms:W3CDTF">2020-02-12T10:35:02Z</dcterms:created>
  <dcterms:modified xsi:type="dcterms:W3CDTF">2023-08-31T14:49:56Z</dcterms:modified>
</cp:coreProperties>
</file>